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0"/>
  </p:notesMasterIdLst>
  <p:sldIdLst>
    <p:sldId id="256" r:id="rId2"/>
    <p:sldId id="263" r:id="rId3"/>
    <p:sldId id="265" r:id="rId4"/>
    <p:sldId id="258" r:id="rId5"/>
    <p:sldId id="299" r:id="rId6"/>
    <p:sldId id="294" r:id="rId7"/>
    <p:sldId id="295" r:id="rId8"/>
    <p:sldId id="296" r:id="rId9"/>
    <p:sldId id="297" r:id="rId10"/>
    <p:sldId id="298" r:id="rId11"/>
    <p:sldId id="257" r:id="rId12"/>
    <p:sldId id="273" r:id="rId13"/>
    <p:sldId id="292" r:id="rId14"/>
    <p:sldId id="274" r:id="rId15"/>
    <p:sldId id="275" r:id="rId16"/>
    <p:sldId id="276" r:id="rId17"/>
    <p:sldId id="277" r:id="rId18"/>
    <p:sldId id="278" r:id="rId19"/>
    <p:sldId id="279" r:id="rId20"/>
    <p:sldId id="280" r:id="rId21"/>
    <p:sldId id="282" r:id="rId22"/>
    <p:sldId id="281" r:id="rId23"/>
    <p:sldId id="272" r:id="rId24"/>
    <p:sldId id="284" r:id="rId25"/>
    <p:sldId id="266" r:id="rId26"/>
    <p:sldId id="267" r:id="rId27"/>
    <p:sldId id="285" r:id="rId28"/>
    <p:sldId id="268" r:id="rId29"/>
    <p:sldId id="269" r:id="rId30"/>
    <p:sldId id="270" r:id="rId31"/>
    <p:sldId id="283" r:id="rId32"/>
    <p:sldId id="287" r:id="rId33"/>
    <p:sldId id="289" r:id="rId34"/>
    <p:sldId id="288" r:id="rId35"/>
    <p:sldId id="293" r:id="rId36"/>
    <p:sldId id="290" r:id="rId37"/>
    <p:sldId id="300" r:id="rId38"/>
    <p:sldId id="286" r:id="rId3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7"/>
    <p:restoredTop sz="94604"/>
  </p:normalViewPr>
  <p:slideViewPr>
    <p:cSldViewPr snapToGrid="0">
      <p:cViewPr varScale="1">
        <p:scale>
          <a:sx n="96" d="100"/>
          <a:sy n="96" d="100"/>
        </p:scale>
        <p:origin x="1536" y="1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1392" y="34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004" cy="465449"/>
          </a:xfrm>
          <a:prstGeom prst="rect">
            <a:avLst/>
          </a:prstGeom>
        </p:spPr>
        <p:txBody>
          <a:bodyPr vert="horz" lIns="89602" tIns="44801" rIns="89602" bIns="44801" rtlCol="0"/>
          <a:lstStyle>
            <a:lvl1pPr algn="l">
              <a:defRPr sz="1200"/>
            </a:lvl1pPr>
          </a:lstStyle>
          <a:p>
            <a:endParaRPr lang="en-US" dirty="0"/>
          </a:p>
        </p:txBody>
      </p:sp>
      <p:sp>
        <p:nvSpPr>
          <p:cNvPr id="3" name="Date Placeholder 2"/>
          <p:cNvSpPr>
            <a:spLocks noGrp="1"/>
          </p:cNvSpPr>
          <p:nvPr>
            <p:ph type="dt" idx="1"/>
          </p:nvPr>
        </p:nvSpPr>
        <p:spPr>
          <a:xfrm>
            <a:off x="3884463" y="0"/>
            <a:ext cx="2972004" cy="465449"/>
          </a:xfrm>
          <a:prstGeom prst="rect">
            <a:avLst/>
          </a:prstGeom>
        </p:spPr>
        <p:txBody>
          <a:bodyPr vert="horz" lIns="89602" tIns="44801" rIns="89602" bIns="44801" rtlCol="0"/>
          <a:lstStyle>
            <a:lvl1pPr algn="r">
              <a:defRPr sz="1200"/>
            </a:lvl1pPr>
          </a:lstStyle>
          <a:p>
            <a:fld id="{93A8ECB1-985C-48ED-BF79-0F56AD405DE5}" type="datetimeFigureOut">
              <a:rPr lang="en-US" smtClean="0"/>
              <a:pPr/>
              <a:t>12/29/22</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89602" tIns="44801" rIns="89602" bIns="44801" rtlCol="0" anchor="ctr"/>
          <a:lstStyle/>
          <a:p>
            <a:endParaRPr lang="en-US" dirty="0"/>
          </a:p>
        </p:txBody>
      </p:sp>
      <p:sp>
        <p:nvSpPr>
          <p:cNvPr id="5" name="Notes Placeholder 4"/>
          <p:cNvSpPr>
            <a:spLocks noGrp="1"/>
          </p:cNvSpPr>
          <p:nvPr>
            <p:ph type="body" sz="quarter" idx="3"/>
          </p:nvPr>
        </p:nvSpPr>
        <p:spPr>
          <a:xfrm>
            <a:off x="685494" y="4415475"/>
            <a:ext cx="5487013" cy="4184324"/>
          </a:xfrm>
          <a:prstGeom prst="rect">
            <a:avLst/>
          </a:prstGeom>
        </p:spPr>
        <p:txBody>
          <a:bodyPr vert="horz" lIns="89602" tIns="44801" rIns="89602" bIns="4480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379"/>
            <a:ext cx="2972004" cy="465449"/>
          </a:xfrm>
          <a:prstGeom prst="rect">
            <a:avLst/>
          </a:prstGeom>
        </p:spPr>
        <p:txBody>
          <a:bodyPr vert="horz" lIns="89602" tIns="44801" rIns="89602" bIns="4480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463" y="8829379"/>
            <a:ext cx="2972004" cy="465449"/>
          </a:xfrm>
          <a:prstGeom prst="rect">
            <a:avLst/>
          </a:prstGeom>
        </p:spPr>
        <p:txBody>
          <a:bodyPr vert="horz" lIns="89602" tIns="44801" rIns="89602" bIns="44801" rtlCol="0" anchor="b"/>
          <a:lstStyle>
            <a:lvl1pPr algn="r">
              <a:defRPr sz="1200"/>
            </a:lvl1pPr>
          </a:lstStyle>
          <a:p>
            <a:fld id="{B3B25215-F6D9-4905-B048-55294588421D}" type="slidenum">
              <a:rPr lang="en-US" smtClean="0"/>
              <a:pPr/>
              <a:t>‹#›</a:t>
            </a:fld>
            <a:endParaRPr lang="en-US" dirty="0"/>
          </a:p>
        </p:txBody>
      </p:sp>
    </p:spTree>
    <p:extLst>
      <p:ext uri="{BB962C8B-B14F-4D97-AF65-F5344CB8AC3E}">
        <p14:creationId xmlns:p14="http://schemas.microsoft.com/office/powerpoint/2010/main" val="1967735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16549" y="44029"/>
            <a:ext cx="6624902" cy="9132864"/>
          </a:xfrm>
        </p:spPr>
        <p:txBody>
          <a:bodyPr>
            <a:normAutofit lnSpcReduction="10000"/>
          </a:bodyPr>
          <a:lstStyle/>
          <a:p>
            <a:r>
              <a:rPr lang="en-US" sz="900" b="1" dirty="0"/>
              <a:t>Who wrote the book?</a:t>
            </a:r>
          </a:p>
          <a:p>
            <a:pPr marL="168004" indent="-168004">
              <a:buFont typeface="Arial" panose="020B0604020202020204" pitchFamily="34" charset="0"/>
              <a:buChar char="•"/>
            </a:pPr>
            <a:r>
              <a:rPr lang="en-US" sz="900" dirty="0"/>
              <a:t>The book of Ezekiel takes its title from the priest of the same name, son to a man named </a:t>
            </a:r>
            <a:r>
              <a:rPr lang="en-US" sz="900" dirty="0" err="1"/>
              <a:t>Buzi</a:t>
            </a:r>
            <a:r>
              <a:rPr lang="en-US" sz="900" dirty="0"/>
              <a:t>. Ezekiel’s priestly lineage shines through in his prophetic ministry; he often concerned himself with topics such as the temple, the priesthood, the glory of the Lord, and the sacrificial system.</a:t>
            </a:r>
          </a:p>
          <a:p>
            <a:pPr marL="168004" indent="-168004">
              <a:buFont typeface="Arial" panose="020B0604020202020204" pitchFamily="34" charset="0"/>
              <a:buChar char="•"/>
            </a:pPr>
            <a:r>
              <a:rPr lang="en-US" sz="900" dirty="0"/>
              <a:t>Ezekiel 1:1 tells us that the prophecy began “in the thirtieth year.” Scholars usually consider this a reference to Ezekiel’s age, making him about the same age as Daniel, who was exiled to Babylon nearly a decade earlier. </a:t>
            </a:r>
          </a:p>
          <a:p>
            <a:pPr marL="168004" indent="-168004">
              <a:buFont typeface="Arial" panose="020B0604020202020204" pitchFamily="34" charset="0"/>
              <a:buChar char="•"/>
            </a:pPr>
            <a:r>
              <a:rPr lang="en-US" sz="900" dirty="0"/>
              <a:t>Like many priests of Israel, Ezekiel was married. But when his wife died during his prophetic ministry, God prevented Ezekiel from mourning her in public as a sign of Judah’s lack of concern for the things of God (Ezekiel 24:16–24).</a:t>
            </a:r>
          </a:p>
          <a:p>
            <a:r>
              <a:rPr lang="en-US" sz="900" b="1" dirty="0"/>
              <a:t>Where are we?</a:t>
            </a:r>
          </a:p>
          <a:p>
            <a:pPr marL="168004" indent="-168004">
              <a:buFont typeface="Arial" panose="020B0604020202020204" pitchFamily="34" charset="0"/>
              <a:buChar char="•"/>
            </a:pPr>
            <a:r>
              <a:rPr lang="en-US" sz="900" dirty="0"/>
              <a:t>Ezekiel lived among the Jewish exiles in Babylon at a settlement along the river </a:t>
            </a:r>
            <a:r>
              <a:rPr lang="en-US" sz="900" dirty="0" err="1"/>
              <a:t>Chebar</a:t>
            </a:r>
            <a:r>
              <a:rPr lang="en-US" sz="900" dirty="0"/>
              <a:t> called Tel-</a:t>
            </a:r>
            <a:r>
              <a:rPr lang="en-US" sz="900" dirty="0" err="1"/>
              <a:t>abib</a:t>
            </a:r>
            <a:r>
              <a:rPr lang="en-US" sz="900" dirty="0"/>
              <a:t> (Ezekiel 3:15), less than one hundred miles south of Babylon. The invading Babylonians brought about ten thousand Jews to the village in 597 BC, including Ezekiel and the last king of Judah, Jehoiachin (2 Kings 24:8–14).</a:t>
            </a:r>
          </a:p>
          <a:p>
            <a:pPr marL="168004" indent="-168004">
              <a:buFont typeface="Arial" panose="020B0604020202020204" pitchFamily="34" charset="0"/>
              <a:buChar char="•"/>
            </a:pPr>
            <a:r>
              <a:rPr lang="en-US" sz="900" dirty="0"/>
              <a:t>Ezekiel’s prophecy began a mere five years into his time at Tel-</a:t>
            </a:r>
            <a:r>
              <a:rPr lang="en-US" sz="900" dirty="0" err="1"/>
              <a:t>abib</a:t>
            </a:r>
            <a:r>
              <a:rPr lang="en-US" sz="900" dirty="0"/>
              <a:t> (Ezekiel 1:2), and he continued to prophesy among the people for at least twenty-two years (29:17). Because he spoke to a people whom God had exiled due to their continued rebellion against Him, a majority of Ezekiel’s message communicates judgment for sins committed (1:1–32:32). However, like all the prophets, he also provided his people, now without a land of their own, some hope for the future (33:1–48:35).</a:t>
            </a:r>
          </a:p>
          <a:p>
            <a:r>
              <a:rPr lang="en-US" sz="900" b="1" dirty="0"/>
              <a:t>Why is Ezekiel so important?</a:t>
            </a:r>
          </a:p>
          <a:p>
            <a:pPr marL="168004" indent="-168004">
              <a:buFont typeface="Arial" panose="020B0604020202020204" pitchFamily="34" charset="0"/>
              <a:buChar char="•"/>
            </a:pPr>
            <a:r>
              <a:rPr lang="en-US" sz="900" dirty="0"/>
              <a:t>The book of Ezekiel pronounces judgment on both Israel and surrounding nations, but it also provides a vision of the future millennial kingdom that complements and adds to the vision of other Old and New Testament texts. Not only does the book present a striking picture of the resurrection and restoration of God’s people (Ezekiel 37), it also offers readers a picture of the reconstructed temple in Jerusalem, complete with the return of God’s glory to His dwelling place (40:1–48:35). </a:t>
            </a:r>
          </a:p>
          <a:p>
            <a:pPr marL="168004" indent="-168004">
              <a:buFont typeface="Arial" panose="020B0604020202020204" pitchFamily="34" charset="0"/>
              <a:buChar char="•"/>
            </a:pPr>
            <a:r>
              <a:rPr lang="en-US" sz="900" dirty="0"/>
              <a:t>Erroneously, many insist that this latter section of Ezekiel’s prophecy looks forward to the people’s worship after Christ’s return in the end times, when He will rule Israel and the nations from His throne in Jerusalem during His thousand year reign.</a:t>
            </a:r>
          </a:p>
          <a:p>
            <a:r>
              <a:rPr lang="en-US" sz="900" b="1" dirty="0"/>
              <a:t>What's the big idea?</a:t>
            </a:r>
          </a:p>
          <a:p>
            <a:pPr marL="168004" indent="-168004">
              <a:buFont typeface="Arial" panose="020B0604020202020204" pitchFamily="34" charset="0"/>
              <a:buChar char="•"/>
            </a:pPr>
            <a:r>
              <a:rPr lang="en-US" sz="900" dirty="0"/>
              <a:t>God didn’t exile the Israelites primarily to punish them. God never has been nor is He now interested in punishment for punishment’s sake. Rather, He intended the punishment or judgment in Ezekiel’s day as a means to an end—to bring His people to a state of repentance and humility before the one true God. </a:t>
            </a:r>
          </a:p>
          <a:p>
            <a:pPr marL="168004" indent="-168004">
              <a:buFont typeface="Arial" panose="020B0604020202020204" pitchFamily="34" charset="0"/>
              <a:buChar char="•"/>
            </a:pPr>
            <a:r>
              <a:rPr lang="en-US" sz="900" dirty="0"/>
              <a:t>They had lived for so long in sin and rebellion, confident in their own strength and that of the neighboring nations, that they needed God to remind them of His holy nature and their humble identity in a most dramatic way. After centuries of warnings, prophetic messages, and invasions, God decided that more significant action was required—He had to remove the people from their promised land.</a:t>
            </a:r>
          </a:p>
          <a:p>
            <a:r>
              <a:rPr lang="en-US" sz="900" dirty="0"/>
              <a:t>I.   </a:t>
            </a:r>
            <a:r>
              <a:rPr lang="en-US" sz="900" b="1" dirty="0"/>
              <a:t>Glory of the Lord; commission of the prophet, Chapters 1—7</a:t>
            </a:r>
          </a:p>
          <a:p>
            <a:r>
              <a:rPr lang="en-US" sz="900" dirty="0"/>
              <a:t>     A. Display of the glory, Chapter 1</a:t>
            </a:r>
          </a:p>
          <a:p>
            <a:r>
              <a:rPr lang="en-US" sz="900" dirty="0"/>
              <a:t>     B. Prophet’s call and enduement with power for the office, Chapter 2</a:t>
            </a:r>
          </a:p>
          <a:p>
            <a:r>
              <a:rPr lang="en-US" sz="900" dirty="0"/>
              <a:t>     C. Prophet’s preparation; office as watchman, Chapter 3</a:t>
            </a:r>
          </a:p>
          <a:p>
            <a:r>
              <a:rPr lang="en-US" sz="900" dirty="0"/>
              <a:t>     D. Judgment of Jerusalem, Chapter 4</a:t>
            </a:r>
          </a:p>
          <a:p>
            <a:r>
              <a:rPr lang="en-US" sz="900" dirty="0"/>
              <a:t>     E. Sign of prophet shaving hair, Chapter 5</a:t>
            </a:r>
          </a:p>
          <a:p>
            <a:r>
              <a:rPr lang="en-US" sz="900" dirty="0"/>
              <a:t>     F. Sword to fall upon Jerusalem; remnant to be saved, Chapter 6</a:t>
            </a:r>
          </a:p>
          <a:p>
            <a:r>
              <a:rPr lang="en-US" sz="900" dirty="0"/>
              <a:t>     G. Prophecy of final destruction of Jerusalem, Chapter 7</a:t>
            </a:r>
          </a:p>
          <a:p>
            <a:r>
              <a:rPr lang="en-US" sz="900" dirty="0"/>
              <a:t> II. </a:t>
            </a:r>
            <a:r>
              <a:rPr lang="en-US" sz="900" b="1" dirty="0"/>
              <a:t>Glory of the Lord; complete captivity of Jerusalem and Israel; departure of the glory, Chapters 8—24</a:t>
            </a:r>
          </a:p>
          <a:p>
            <a:r>
              <a:rPr lang="en-US" sz="900" dirty="0"/>
              <a:t>     A. Vision of the glory; temple defilement by idolatry explains its destruction, Chapter 8</a:t>
            </a:r>
          </a:p>
          <a:p>
            <a:r>
              <a:rPr lang="en-US" sz="900" dirty="0"/>
              <a:t>     B. Shekinah glory prepares to leave temple, Chapter 9</a:t>
            </a:r>
          </a:p>
          <a:p>
            <a:r>
              <a:rPr lang="en-US" sz="900" dirty="0"/>
              <a:t>     C. Shekinah glory fills holy place; leaves the temple, Chapter 10</a:t>
            </a:r>
          </a:p>
          <a:p>
            <a:r>
              <a:rPr lang="en-US" sz="900" dirty="0"/>
              <a:t>     D. Prophecy against rulers of Jerusalem, Chapter 11</a:t>
            </a:r>
          </a:p>
          <a:p>
            <a:r>
              <a:rPr lang="en-US" sz="900" dirty="0"/>
              <a:t>     E. Ezekiel enacts destruction of Jerusalem, Chapter 12</a:t>
            </a:r>
          </a:p>
          <a:p>
            <a:r>
              <a:rPr lang="en-US" sz="900" dirty="0"/>
              <a:t>     F. Prophecy against pseudo-prophets and prophetesses, Chapter 13</a:t>
            </a:r>
          </a:p>
          <a:p>
            <a:r>
              <a:rPr lang="en-US" sz="900" dirty="0"/>
              <a:t>     G. Prophecy against idolatry of elders; certain destruction of Jerusalem, Chapter 14</a:t>
            </a:r>
          </a:p>
          <a:p>
            <a:r>
              <a:rPr lang="en-US" sz="900" dirty="0"/>
              <a:t>     H. Vision of the vine, Chapter 15</a:t>
            </a:r>
          </a:p>
          <a:p>
            <a:r>
              <a:rPr lang="en-US" sz="900" dirty="0"/>
              <a:t>     I. Jerusalem likened to abandoned baby adopted by God, Chapter 16</a:t>
            </a:r>
          </a:p>
          <a:p>
            <a:r>
              <a:rPr lang="en-US" sz="900" dirty="0"/>
              <a:t>     J. Riddle of two eagles, Chapter 17</a:t>
            </a:r>
          </a:p>
          <a:p>
            <a:r>
              <a:rPr lang="en-US" sz="900" dirty="0"/>
              <a:t>     K. Wages of sin is death; Jerusalem is the awful example, Chapter 18</a:t>
            </a:r>
          </a:p>
          <a:p>
            <a:r>
              <a:rPr lang="en-US" sz="900" dirty="0"/>
              <a:t>      L. Elegy of Jehovah over princes of Israel, Chapter 19</a:t>
            </a:r>
          </a:p>
          <a:p>
            <a:r>
              <a:rPr lang="en-US" sz="900" dirty="0"/>
              <a:t>     M. Review of Israel’s long history of sins; future judgment and restoration, Chapter 20</a:t>
            </a:r>
          </a:p>
          <a:p>
            <a:r>
              <a:rPr lang="en-US" sz="900" dirty="0"/>
              <a:t>     N. King of Babylon to remove last king of Davidic line until Messiah comes, Chapter 21</a:t>
            </a:r>
          </a:p>
          <a:p>
            <a:r>
              <a:rPr lang="en-US" sz="900" dirty="0"/>
              <a:t>     O. Review of abominations of Jerusalem, Chapter 22</a:t>
            </a:r>
          </a:p>
          <a:p>
            <a:r>
              <a:rPr lang="en-US" sz="900" dirty="0"/>
              <a:t>     P. Parable of two sisters — </a:t>
            </a:r>
            <a:r>
              <a:rPr lang="en-US" sz="900" dirty="0" err="1"/>
              <a:t>Oholah</a:t>
            </a:r>
            <a:r>
              <a:rPr lang="en-US" sz="900" dirty="0"/>
              <a:t> (Samaria) and </a:t>
            </a:r>
            <a:r>
              <a:rPr lang="en-US" sz="900" dirty="0" err="1"/>
              <a:t>Oholibah</a:t>
            </a:r>
            <a:r>
              <a:rPr lang="en-US" sz="900" dirty="0"/>
              <a:t> (Jerusalem), Chapter 23</a:t>
            </a:r>
          </a:p>
          <a:p>
            <a:r>
              <a:rPr lang="en-US" sz="900" dirty="0"/>
              <a:t>     Q. Parable of the boiling pot, Chapter 24</a:t>
            </a:r>
          </a:p>
          <a:p>
            <a:r>
              <a:rPr lang="en-US" sz="900" dirty="0"/>
              <a:t>III.  </a:t>
            </a:r>
            <a:r>
              <a:rPr lang="en-US" sz="900" b="1" dirty="0"/>
              <a:t>Glory of the Lord; judgment of nations, Chapters 25—32</a:t>
            </a:r>
          </a:p>
          <a:p>
            <a:r>
              <a:rPr lang="en-US" sz="900" dirty="0"/>
              <a:t>     A. Against Ammon, Moab, Edom, Philistia, Chapter 25</a:t>
            </a:r>
          </a:p>
          <a:p>
            <a:r>
              <a:rPr lang="en-US" sz="900" dirty="0"/>
              <a:t>     B. Against </a:t>
            </a:r>
            <a:r>
              <a:rPr lang="en-US" sz="900" dirty="0" err="1"/>
              <a:t>Tyre</a:t>
            </a:r>
            <a:r>
              <a:rPr lang="en-US" sz="900" dirty="0"/>
              <a:t>, Chapters 26—28</a:t>
            </a:r>
          </a:p>
          <a:p>
            <a:r>
              <a:rPr lang="en-US" sz="900" dirty="0"/>
              <a:t>     C. Against Egypt, Chapters 29—32</a:t>
            </a:r>
          </a:p>
          <a:p>
            <a:r>
              <a:rPr lang="en-US" sz="900" dirty="0"/>
              <a:t>IV. </a:t>
            </a:r>
            <a:r>
              <a:rPr lang="en-US" sz="900" b="1" dirty="0"/>
              <a:t>Glory of the Lord and coming kingdom, Chapters 33—48</a:t>
            </a:r>
          </a:p>
          <a:p>
            <a:r>
              <a:rPr lang="en-US" sz="900" dirty="0"/>
              <a:t>     A. Recommission of the prophet, Chapters 33, 34</a:t>
            </a:r>
          </a:p>
          <a:p>
            <a:r>
              <a:rPr lang="en-US" sz="900" dirty="0"/>
              <a:t>     B. Restoration of Israel, Chapters 35, 36</a:t>
            </a:r>
          </a:p>
          <a:p>
            <a:r>
              <a:rPr lang="en-US" sz="900" dirty="0"/>
              <a:t>     C. Resurrection of Israel, Chapter 37</a:t>
            </a:r>
          </a:p>
          <a:p>
            <a:r>
              <a:rPr lang="en-US" sz="900" dirty="0"/>
              <a:t>     D. Repudiation of Gog and Magog, Chapters 38, 39</a:t>
            </a:r>
          </a:p>
          <a:p>
            <a:r>
              <a:rPr lang="en-US" sz="900" dirty="0"/>
              <a:t>      E. Rebuilt temple, Chapters 40—42</a:t>
            </a:r>
          </a:p>
          <a:p>
            <a:r>
              <a:rPr lang="en-US" sz="900" dirty="0"/>
              <a:t>      F. Return of the glory of the Lord, Chapters 43—48</a:t>
            </a:r>
          </a:p>
          <a:p>
            <a:endParaRPr lang="en-US" sz="900" dirty="0"/>
          </a:p>
          <a:p>
            <a:endParaRPr lang="en-US" sz="900" dirty="0"/>
          </a:p>
        </p:txBody>
      </p:sp>
      <p:sp>
        <p:nvSpPr>
          <p:cNvPr id="4" name="Slide Number Placeholder 3"/>
          <p:cNvSpPr>
            <a:spLocks noGrp="1"/>
          </p:cNvSpPr>
          <p:nvPr>
            <p:ph type="sldNum" sz="quarter" idx="10"/>
          </p:nvPr>
        </p:nvSpPr>
        <p:spPr/>
        <p:txBody>
          <a:bodyPr/>
          <a:lstStyle/>
          <a:p>
            <a:fld id="{B3B25215-F6D9-4905-B048-55294588421D}" type="slidenum">
              <a:rPr lang="en-US" smtClean="0"/>
              <a:pPr/>
              <a:t>1</a:t>
            </a:fld>
            <a:endParaRPr lang="en-US" dirty="0"/>
          </a:p>
        </p:txBody>
      </p:sp>
    </p:spTree>
    <p:extLst>
      <p:ext uri="{BB962C8B-B14F-4D97-AF65-F5344CB8AC3E}">
        <p14:creationId xmlns:p14="http://schemas.microsoft.com/office/powerpoint/2010/main" val="1775837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0F9CD438-BF22-4877-8A5E-5D59B56DEFE1}" type="slidenum">
              <a:rPr lang="en-US" altLang="en-US"/>
              <a:pPr/>
              <a:t>13</a:t>
            </a:fld>
            <a:endParaRPr lang="en-US" altLang="en-US"/>
          </a:p>
        </p:txBody>
      </p:sp>
      <p:sp>
        <p:nvSpPr>
          <p:cNvPr id="57345"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Text Box 2"/>
          <p:cNvSpPr txBox="1">
            <a:spLocks noChangeArrowheads="1"/>
          </p:cNvSpPr>
          <p:nvPr/>
        </p:nvSpPr>
        <p:spPr bwMode="auto">
          <a:xfrm>
            <a:off x="914400" y="4415790"/>
            <a:ext cx="5029200" cy="4183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3563" y="-31750"/>
            <a:ext cx="5613400" cy="4211638"/>
          </a:xfrm>
        </p:spPr>
      </p:sp>
      <p:sp>
        <p:nvSpPr>
          <p:cNvPr id="3" name="Notes Placeholder 2"/>
          <p:cNvSpPr>
            <a:spLocks noGrp="1"/>
          </p:cNvSpPr>
          <p:nvPr>
            <p:ph type="body" idx="1"/>
          </p:nvPr>
        </p:nvSpPr>
        <p:spPr>
          <a:xfrm>
            <a:off x="190160" y="4258229"/>
            <a:ext cx="6477681" cy="4918664"/>
          </a:xfrm>
        </p:spPr>
        <p:txBody>
          <a:bodyPr>
            <a:normAutofit fontScale="92500" lnSpcReduction="10000"/>
          </a:bodyPr>
          <a:lstStyle/>
          <a:p>
            <a:r>
              <a:rPr lang="en-US" sz="900" dirty="0"/>
              <a:t>As one person put it,  “Isaiah warned. Jeremiah wept.  Ezekiel went.”  By that I mean he was a prophet in exile who is in Babylon ministering to the Jews who had been taken into captivity because of the rebellion against God.  With no temple, no holy city and no known identity, God still did not desert His people.  Jeremiah’s ministry ends with his warning of the Jews about their destruction and impending captivity (for a period of seventy years), Ezekiel was deported (probably about 597 BC), although Nebuchadnezzar does not destroy Jerusalem until 586 BD, and there were two other deportations - one in about 605 BC (Daniel) and another in 597 BC (three deportations in all).  At about 25-years-old, Ezekiel was among the captives in the second wave - when </a:t>
            </a:r>
            <a:r>
              <a:rPr lang="en-US" sz="900" dirty="0" err="1"/>
              <a:t>Jehoiachin</a:t>
            </a:r>
            <a:r>
              <a:rPr lang="en-US" sz="900" dirty="0"/>
              <a:t> surrendered (2 Ki. 24:8-17).  We are introduced to the prophet in the opening verse of the book when we learn that he was called to prophesy at age 30 (593 BC).  He came from a priestly family that priests customarily served a 20-year period beginning at age 30 (Nu. 4:23).  With no temple available Ezekiel took on the responsibility of declaring God’s message to the broken people who were now living in Babylon and his message was one of hope and restoration. Chapter 33:20 describes the futility of his time: “I (God) looked for someone among them who would build up the wall and stand before me in the gap on behalf of the land so I would not have to destroy it, but I found no one.” Ezekiel is handed a scroll, on which is written "words of lament and mourning and woe” (3:1).  Told to eat the scroll, and when he does so he finds that it tastes as sweet as honey.  The book opens with an account of the vision that summoned Ezekiel to his prophetic calling.  Ezekiel describes his vision of the wheel which is an elaborate and complex image that symbolizes the majesty of Yahweh and proclaims Yahweh's sovereignty over all the nations of the earth. The prophet is so overcome by the vision that he falls on his face. A voice calls to him, saying "Son of man, I am sending you to the Israelites, to a rebellious nation that has rebelled against me. . . . And whether they listen or fail to listen — for they are a rebellious house — “they will know that a prophet has been among them” (2:5).   He is well known for laying  on his right side for 390 days -- representing 390 years of Iniquity of Israel (4:4-5), and then laying on his left side for 40 days -- representing 40 years of Iniquity of Judah (4:6).  His language and descriptions are often strange (apocalyptic); for example,  he told parables of vines (15) and uses allegories of birth (16) to picture God’s care for His people.  He speaks about “dry bones” and makes them live, symbolizing a new life for Israel (37).  God makes him mute for seven years (3:26), except for times when God had words for him to declare (3:27).  To be clear, when Jerusalem finally falls Ezekiel has already been in Babylon for seven years.  And when Jerusalem would finally fall, with the temple being destroyed, and word of its fall gets back to those in captivity, specifically to Ezekiel, then his restrained (i.e. muted) prophetic ministry would be over.  He would once again be free to speak for himself as well to Israel (33:21-22).  The tragic loss of his wife, “the desire of his eyes” (24:16), includes warnings from God that he should not mourn publically for her instructing the Jews that they should not weep over their own destruction and losses, “but waste away” because of their sins and “groan among themselves” (24:23).  Ezekiel’s sacrifices to please God should serve as an example of the faithfulness of men of God no matter their personal loss or disadvantages.  Preachers today can learn from Ezekiel’s example.  The book places a strong emphasis on faithfulness, God’s sovereignty, and glory (1:28, 3:12, 23; 43:1-5; 44:4).  More than sixty times in the book, God said He acted so that people will “know that I am Lord” and approximately 122 times is the phrase “thus says the Lord.”   That God cared for them is made obvious throughout the book but the greater question is, did the people care about God? (they apparently had become complacent).  The section on shepherds (and sheep) is worth the read: (34).  Elders can learn much about leading and sheep can learn about following from the text.   Like the dry bones that come alive the people would be revived and God would “give them a new heart, and put a new spirit within you” and He would “Remove the heart of stone from your flesh and give you a heart of flesh” (36:26; 11:19; 18:31).  God’s judgment is severe but we can be comforted in knowing that the faithful will be rewarded by a just and fair God: “And the name of the city from that time on shall be, The Lord Is there” (48:35).</a:t>
            </a:r>
          </a:p>
          <a:p>
            <a:endParaRPr lang="en-US" sz="900" dirty="0"/>
          </a:p>
          <a:p>
            <a:r>
              <a:rPr lang="en-US" sz="900" dirty="0"/>
              <a:t>Application</a:t>
            </a:r>
          </a:p>
          <a:p>
            <a:pPr marL="672015" lvl="1" indent="-224005">
              <a:buFont typeface="+mj-lt"/>
              <a:buAutoNum type="arabicPeriod"/>
            </a:pPr>
            <a:r>
              <a:rPr lang="en-US" sz="900" dirty="0"/>
              <a:t>Perspective is important -  Ezekiel laid on his side for 430 days and went through the anguish of losing his wife because he got the big picture (see Rom. 8:18).  </a:t>
            </a:r>
          </a:p>
          <a:p>
            <a:pPr marL="672015" lvl="1" indent="-224005">
              <a:buFont typeface="+mj-lt"/>
              <a:buAutoNum type="arabicPeriod"/>
            </a:pPr>
            <a:r>
              <a:rPr lang="en-US" sz="900" dirty="0"/>
              <a:t>Perspective is important - we might not be prophets but how we live aligns with the way we think.</a:t>
            </a:r>
          </a:p>
          <a:p>
            <a:pPr marL="672015" lvl="1" indent="-224005">
              <a:buFont typeface="+mj-lt"/>
              <a:buAutoNum type="arabicPeriod"/>
            </a:pPr>
            <a:r>
              <a:rPr lang="en-US" sz="900" dirty="0"/>
              <a:t>Perspective is important - when our mate (or family member) dies we can grieve with hope and offer comfort.  </a:t>
            </a:r>
          </a:p>
          <a:p>
            <a:pPr marL="672015" lvl="1" indent="-224005">
              <a:buFont typeface="+mj-lt"/>
              <a:buAutoNum type="arabicPeriod"/>
            </a:pPr>
            <a:r>
              <a:rPr lang="en-US" sz="900" dirty="0"/>
              <a:t>Perspective is important - in the event we are broken and hurt with physical challenges, we show purpose and joy.  </a:t>
            </a:r>
          </a:p>
          <a:p>
            <a:pPr lvl="1"/>
            <a:endParaRPr lang="en-US" sz="900" dirty="0"/>
          </a:p>
          <a:p>
            <a:r>
              <a:rPr lang="en-US" sz="900" dirty="0"/>
              <a:t>Key thought: Standing in the gap means standing for Jesus and defending the kingdom at all times, even when things get tough.  It is not easy to be light bearers. Is it?</a:t>
            </a:r>
          </a:p>
          <a:p>
            <a:pPr marL="672015" lvl="1" indent="-224005">
              <a:buFont typeface="+mj-lt"/>
              <a:buAutoNum type="arabicPeriod"/>
            </a:pPr>
            <a:endParaRPr lang="en-US" sz="900" dirty="0"/>
          </a:p>
        </p:txBody>
      </p:sp>
    </p:spTree>
    <p:extLst>
      <p:ext uri="{BB962C8B-B14F-4D97-AF65-F5344CB8AC3E}">
        <p14:creationId xmlns:p14="http://schemas.microsoft.com/office/powerpoint/2010/main" val="475846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B82A9FF5-EFE9-4984-A649-F8347F953E0F}" type="slidenum">
              <a:rPr lang="en-US" altLang="en-US"/>
              <a:pPr/>
              <a:t>25</a:t>
            </a:fld>
            <a:endParaRPr lang="en-US" altLang="en-US"/>
          </a:p>
        </p:txBody>
      </p:sp>
      <p:sp>
        <p:nvSpPr>
          <p:cNvPr id="56321"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Text Box 2"/>
          <p:cNvSpPr txBox="1">
            <a:spLocks noChangeArrowheads="1"/>
          </p:cNvSpPr>
          <p:nvPr/>
        </p:nvSpPr>
        <p:spPr bwMode="auto">
          <a:xfrm>
            <a:off x="914400" y="4415790"/>
            <a:ext cx="5029200" cy="4183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0F9CD438-BF22-4877-8A5E-5D59B56DEFE1}" type="slidenum">
              <a:rPr lang="en-US" altLang="en-US"/>
              <a:pPr/>
              <a:t>26</a:t>
            </a:fld>
            <a:endParaRPr lang="en-US" altLang="en-US"/>
          </a:p>
        </p:txBody>
      </p:sp>
      <p:sp>
        <p:nvSpPr>
          <p:cNvPr id="57345"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Text Box 2"/>
          <p:cNvSpPr txBox="1">
            <a:spLocks noChangeArrowheads="1"/>
          </p:cNvSpPr>
          <p:nvPr/>
        </p:nvSpPr>
        <p:spPr bwMode="auto">
          <a:xfrm>
            <a:off x="914400" y="4415790"/>
            <a:ext cx="5029200" cy="4183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6BF3269-5B1D-47C1-807B-62158A4E6D8F}" type="slidenum">
              <a:rPr lang="en-US" altLang="en-US"/>
              <a:pPr/>
              <a:t>28</a:t>
            </a:fld>
            <a:endParaRPr lang="en-US" altLang="en-US"/>
          </a:p>
        </p:txBody>
      </p:sp>
      <p:sp>
        <p:nvSpPr>
          <p:cNvPr id="60417"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Text Box 2"/>
          <p:cNvSpPr txBox="1">
            <a:spLocks noChangeArrowheads="1"/>
          </p:cNvSpPr>
          <p:nvPr/>
        </p:nvSpPr>
        <p:spPr bwMode="auto">
          <a:xfrm>
            <a:off x="914400" y="4415790"/>
            <a:ext cx="5029200" cy="4183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F02501D2-920E-4237-92B6-69B62BA227EB}" type="slidenum">
              <a:rPr lang="en-US" altLang="en-US"/>
              <a:pPr/>
              <a:t>29</a:t>
            </a:fld>
            <a:endParaRPr lang="en-US" altLang="en-US"/>
          </a:p>
        </p:txBody>
      </p:sp>
      <p:sp>
        <p:nvSpPr>
          <p:cNvPr id="61441"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Text Box 2"/>
          <p:cNvSpPr txBox="1">
            <a:spLocks noChangeArrowheads="1"/>
          </p:cNvSpPr>
          <p:nvPr/>
        </p:nvSpPr>
        <p:spPr bwMode="auto">
          <a:xfrm>
            <a:off x="914400" y="4415790"/>
            <a:ext cx="5029200" cy="4183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71FFDFD5-EE48-484C-9686-C0628A8E0E1E}" type="slidenum">
              <a:rPr lang="en-US" altLang="en-US"/>
              <a:pPr/>
              <a:t>30</a:t>
            </a:fld>
            <a:endParaRPr lang="en-US" altLang="en-US"/>
          </a:p>
        </p:txBody>
      </p:sp>
      <p:sp>
        <p:nvSpPr>
          <p:cNvPr id="62465"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Text Box 2"/>
          <p:cNvSpPr txBox="1">
            <a:spLocks noChangeArrowheads="1"/>
          </p:cNvSpPr>
          <p:nvPr/>
        </p:nvSpPr>
        <p:spPr bwMode="auto">
          <a:xfrm>
            <a:off x="914400" y="4415790"/>
            <a:ext cx="5029200" cy="4183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3563" y="-31750"/>
            <a:ext cx="5613400" cy="4211638"/>
          </a:xfrm>
        </p:spPr>
      </p:sp>
      <p:sp>
        <p:nvSpPr>
          <p:cNvPr id="3" name="Notes Placeholder 2"/>
          <p:cNvSpPr>
            <a:spLocks noGrp="1"/>
          </p:cNvSpPr>
          <p:nvPr>
            <p:ph type="body" idx="1"/>
          </p:nvPr>
        </p:nvSpPr>
        <p:spPr>
          <a:xfrm>
            <a:off x="190160" y="4258229"/>
            <a:ext cx="6477681" cy="4918664"/>
          </a:xfrm>
        </p:spPr>
        <p:txBody>
          <a:bodyPr>
            <a:normAutofit fontScale="92500" lnSpcReduction="10000"/>
          </a:bodyPr>
          <a:lstStyle/>
          <a:p>
            <a:r>
              <a:rPr lang="en-US" sz="900" dirty="0"/>
              <a:t>As one person put it,  “Isaiah warned. Jeremiah wept.  Ezekiel went.”  By that I mean he was a prophet in exile who is in Babylon ministering to the Jews who had been taken into captivity because of the rebellion against God.  With no temple, no holy city and no known identity, God still did not desert His people.  Jeremiah’s ministry ends with his warning of the Jews about their destruction and impending captivity (for a period of seventy years), Ezekiel was deported (probably about 597 BC), although Nebuchadnezzar does not destroy Jerusalem until 586 BD, and there were two other deportations - one in about 605 BC (Daniel) and another in 597 BC (three deportations in all).  At about 25-years-old, Ezekiel was among the captives in the second wave - when </a:t>
            </a:r>
            <a:r>
              <a:rPr lang="en-US" sz="900" dirty="0" err="1"/>
              <a:t>Jehoiachin</a:t>
            </a:r>
            <a:r>
              <a:rPr lang="en-US" sz="900" dirty="0"/>
              <a:t> surrendered (2 Ki. 24:8-17).  We are introduced to the prophet in the opening verse of the book when we learn that he was called to prophesy at age 30 (593 BC).  He came from a priestly family that priests customarily served a 20-year period beginning at age 30 (Nu. 4:23).  With no temple available Ezekiel took on the responsibility of declaring God’s message to the broken people who were now living in Babylon and his message was one of hope and restoration. Chapter 33:20 describes the futility of his time: “I (God) looked for someone among them who would build up the wall and stand before me in the gap on behalf of the land so I would not have to destroy it, but I found no one.” Ezekiel is handed a scroll, on which is written "words of lament and mourning and woe” (3:1).  Told to eat the scroll, and when he does so he finds that it tastes as sweet as honey.  The book opens with an account of the vision that summoned Ezekiel to his prophetic calling.  Ezekiel describes his vision of the wheel which is an elaborate and complex image that symbolizes the majesty of Yahweh and proclaims Yahweh's sovereignty over all the nations of the earth. The prophet is so overcome by the vision that he falls on his face. A voice calls to him, saying "Son of man, I am sending you to the Israelites, to a rebellious nation that has rebelled against me. . . . And whether they listen or fail to listen — for they are a rebellious house — “they will know that a prophet has been among them” (2:5).   He is well known for laying  on his right side for 390 days -- representing 390 years of Iniquity of Israel (4:4-5), and then laying on his left side for 40 days -- representing 40 years of Iniquity of Judah (4:6).  His language and descriptions are often strange (apocalyptic); for example,  he told parables of vines (15) and uses allegories of birth (16) to picture God’s care for His people.  He speaks about “dry bones” and makes them live, symbolizing a new life for Israel (37).  God makes him mute for seven years (3:26), except for times when God had words for him to declare (3:27).  To be clear, when Jerusalem finally falls Ezekiel has already been in Babylon for seven years.  And when Jerusalem would finally fall, with the temple being destroyed, and word of its fall gets back to those in captivity, specifically to Ezekiel, then his restrained (i.e. muted) prophetic ministry would be over.  He would once again be free to speak for himself as well to Israel (33:21-22).  The tragic loss of his wife, “the desire of his eyes” (24:16), includes warnings from God that he should not mourn publically for her instructing the Jews that they should not weep over their own destruction and losses, “but waste away” because of their sins and “groan among themselves” (24:23).  Ezekiel’s sacrifices to please God should serve as an example of the faithfulness of men of God no matter their personal loss or disadvantages.  Preachers today can learn from Ezekiel’s example.  The book places a strong emphasis on faithfulness, God’s sovereignty, and glory (1:28, 3:12, 23; 43:1-5; 44:4).  More than sixty times in the book, God said He acted so that people will “know that I am Lord” and approximately 122 times is the phrase “thus says the Lord.”   That God cared for them is made obvious throughout the book but the greater question is, did the people care about God? (they apparently had become complacent).  The section on shepherds (and sheep) is worth the read: (34).  Elders can learn much about leading and sheep can learn about following from the text.   Like the dry bones that come alive the people would be revived and God would “give them a new heart, and put a new spirit within you” and He would “Remove the heart of stone from your flesh and give you a heart of flesh” (36:26; 11:19; 18:31).  God’s judgment is severe but we can be comforted in knowing that the faithful will be rewarded by a just and fair God: “And the name of the city from that time on shall be, The Lord Is there” (48:35).</a:t>
            </a:r>
          </a:p>
          <a:p>
            <a:endParaRPr lang="en-US" sz="900" dirty="0"/>
          </a:p>
          <a:p>
            <a:r>
              <a:rPr lang="en-US" sz="900" dirty="0"/>
              <a:t>Application</a:t>
            </a:r>
          </a:p>
          <a:p>
            <a:pPr marL="672015" lvl="1" indent="-224005">
              <a:buFont typeface="+mj-lt"/>
              <a:buAutoNum type="arabicPeriod"/>
            </a:pPr>
            <a:r>
              <a:rPr lang="en-US" sz="900" dirty="0"/>
              <a:t>Perspective is important -  Ezekiel laid on his side for 430 days and went through the anguish of losing his wife because he got the big picture (see Rom. 8:18).  </a:t>
            </a:r>
          </a:p>
          <a:p>
            <a:pPr marL="672015" lvl="1" indent="-224005">
              <a:buFont typeface="+mj-lt"/>
              <a:buAutoNum type="arabicPeriod"/>
            </a:pPr>
            <a:r>
              <a:rPr lang="en-US" sz="900" dirty="0"/>
              <a:t>Perspective is important - we might not be prophets but how we live aligns with the way we think.</a:t>
            </a:r>
          </a:p>
          <a:p>
            <a:pPr marL="672015" lvl="1" indent="-224005">
              <a:buFont typeface="+mj-lt"/>
              <a:buAutoNum type="arabicPeriod"/>
            </a:pPr>
            <a:r>
              <a:rPr lang="en-US" sz="900" dirty="0"/>
              <a:t>Perspective is important - when our mate (or family member) dies we can grieve with hope and offer comfort.  </a:t>
            </a:r>
          </a:p>
          <a:p>
            <a:pPr marL="672015" lvl="1" indent="-224005">
              <a:buFont typeface="+mj-lt"/>
              <a:buAutoNum type="arabicPeriod"/>
            </a:pPr>
            <a:r>
              <a:rPr lang="en-US" sz="900" dirty="0"/>
              <a:t>Perspective is important - in the event we are broken and hurt with physical challenges, we show purpose and joy.  </a:t>
            </a:r>
          </a:p>
          <a:p>
            <a:pPr lvl="1"/>
            <a:endParaRPr lang="en-US" sz="900" dirty="0"/>
          </a:p>
          <a:p>
            <a:r>
              <a:rPr lang="en-US" sz="900" dirty="0"/>
              <a:t>Key thought: Standing in the gap means standing for Jesus and defending the kingdom at all times, even when things get tough.  It is not easy to be light bearers. Is it?</a:t>
            </a:r>
          </a:p>
          <a:p>
            <a:pPr marL="672015" lvl="1" indent="-224005">
              <a:buFont typeface="+mj-lt"/>
              <a:buAutoNum type="arabicPeriod"/>
            </a:pPr>
            <a:endParaRPr lang="en-US" sz="900" dirty="0"/>
          </a:p>
        </p:txBody>
      </p:sp>
    </p:spTree>
    <p:extLst>
      <p:ext uri="{BB962C8B-B14F-4D97-AF65-F5344CB8AC3E}">
        <p14:creationId xmlns:p14="http://schemas.microsoft.com/office/powerpoint/2010/main" val="475846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3563" y="-31750"/>
            <a:ext cx="5613400" cy="4211638"/>
          </a:xfrm>
        </p:spPr>
      </p:sp>
      <p:sp>
        <p:nvSpPr>
          <p:cNvPr id="3" name="Notes Placeholder 2"/>
          <p:cNvSpPr>
            <a:spLocks noGrp="1"/>
          </p:cNvSpPr>
          <p:nvPr>
            <p:ph type="body" idx="1"/>
          </p:nvPr>
        </p:nvSpPr>
        <p:spPr>
          <a:xfrm>
            <a:off x="190160" y="4258229"/>
            <a:ext cx="6477681" cy="4918664"/>
          </a:xfrm>
        </p:spPr>
        <p:txBody>
          <a:bodyPr>
            <a:normAutofit fontScale="92500" lnSpcReduction="10000"/>
          </a:bodyPr>
          <a:lstStyle/>
          <a:p>
            <a:r>
              <a:rPr lang="en-US" sz="900" dirty="0"/>
              <a:t>As one person put it,  “Isaiah warned. Jeremiah wept.  Ezekiel went.”  By that I mean he was a prophet in exile who is in Babylon ministering to the Jews who had been taken into captivity because of the rebellion against God.  With no temple, no holy city and no known identity, God still did not desert His people.  Jeremiah’s ministry ends with his warning of the Jews about their destruction and impending captivity (for a period of seventy years), Ezekiel was deported (probably about 597 BC), although Nebuchadnezzar does not destroy Jerusalem until 586 BD, and there were two other deportations - one in about 605 BC (Daniel) and another in 597 BC (three deportations in all).  At about 25-years-old, Ezekiel was among the captives in the second wave - when </a:t>
            </a:r>
            <a:r>
              <a:rPr lang="en-US" sz="900" dirty="0" err="1"/>
              <a:t>Jehoiachin</a:t>
            </a:r>
            <a:r>
              <a:rPr lang="en-US" sz="900" dirty="0"/>
              <a:t> surrendered (2 Ki. 24:8-17).  We are introduced to the prophet in the opening verse of the book when we learn that he was called to prophesy at age 30 (593 BC).  He came from a priestly family that priests customarily served a 20-year period beginning at age 30 (Nu. 4:23).  With no temple available Ezekiel took on the responsibility of declaring God’s message to the broken people who were now living in Babylon and his message was one of hope and restoration. Chapter 33:20 describes the futility of his time: “I (God) looked for someone among them who would build up the wall and stand before me in the gap on behalf of the land so I would not have to destroy it, but I found no one.” Ezekiel is handed a scroll, on which is written "words of lament and mourning and woe” (3:1).  Told to eat the scroll, and when he does so he finds that it tastes as sweet as honey.  The book opens with an account of the vision that summoned Ezekiel to his prophetic calling.  Ezekiel describes his vision of the wheel which is an elaborate and complex image that symbolizes the majesty of Yahweh and proclaims Yahweh's sovereignty over all the nations of the earth. The prophet is so overcome by the vision that he falls on his face. A voice calls to him, saying "Son of man, I am sending you to the Israelites, to a rebellious nation that has rebelled against me. . . . And whether they listen or fail to listen — for they are a rebellious house — “they will know that a prophet has been among them” (2:5).   He is well known for laying  on his right side for 390 days -- representing 390 years of Iniquity of Israel (4:4-5), and then laying on his left side for 40 days -- representing 40 years of Iniquity of Judah (4:6).  His language and descriptions are often strange (apocalyptic); for example,  he told parables of vines (15) and uses allegories of birth (16) to picture God’s care for His people.  He speaks about “dry bones” and makes them live, symbolizing a new life for Israel (37).  God makes him mute for seven years (3:26), except for times when God had words for him to declare (3:27).  To be clear, when Jerusalem finally falls Ezekiel has already been in Babylon for seven years.  And when Jerusalem would finally fall, with the temple being destroyed, and word of its fall gets back to those in captivity, specifically to Ezekiel, then his restrained (i.e. muted) prophetic ministry would be over.  He would once again be free to speak for himself as well to Israel (33:21-22).  The tragic loss of his wife, “the desire of his eyes” (24:16), includes warnings from God that he should not mourn publically for her instructing the Jews that they should not weep over their own destruction and losses, “but waste away” because of their sins and “groan among themselves” (24:23).  Ezekiel’s sacrifices to please God should serve as an example of the faithfulness of men of God no matter their personal loss or disadvantages.  Preachers today can learn from Ezekiel’s example.  The book places a strong emphasis on faithfulness, God’s sovereignty, and glory (1:28, 3:12, 23; 43:1-5; 44:4).  More than sixty times in the book, God said He acted so that people will “know that I am Lord” and approximately 122 times is the phrase “thus says the Lord.”   That God cared for them is made obvious throughout the book but the greater question is, did the people care about God? (they apparently had become complacent).  The section on shepherds (and sheep) is worth the read: (34).  Elders can learn much about leading and sheep can learn about following from the text.   Like the dry bones that come alive the people would be revived and God would “give them a new heart, and put a new spirit within you” and He would “Remove the heart of stone from your flesh and give you a heart of flesh” (36:26; 11:19; 18:31).  God’s judgment is severe but we can be comforted in knowing that the faithful will be rewarded by a just and fair God: “And the name of the city from that time on shall be, The Lord Is there” (48:35).</a:t>
            </a:r>
          </a:p>
          <a:p>
            <a:endParaRPr lang="en-US" sz="900" dirty="0"/>
          </a:p>
          <a:p>
            <a:r>
              <a:rPr lang="en-US" sz="900" dirty="0"/>
              <a:t>Application</a:t>
            </a:r>
          </a:p>
          <a:p>
            <a:pPr marL="672015" lvl="1" indent="-224005">
              <a:buFont typeface="+mj-lt"/>
              <a:buAutoNum type="arabicPeriod"/>
            </a:pPr>
            <a:r>
              <a:rPr lang="en-US" sz="900" dirty="0"/>
              <a:t>Perspective is important -  Ezekiel laid on his side for 430 days and went through the anguish of losing his wife because he got the big picture (see Rom. 8:18).  </a:t>
            </a:r>
          </a:p>
          <a:p>
            <a:pPr marL="672015" lvl="1" indent="-224005">
              <a:buFont typeface="+mj-lt"/>
              <a:buAutoNum type="arabicPeriod"/>
            </a:pPr>
            <a:r>
              <a:rPr lang="en-US" sz="900" dirty="0"/>
              <a:t>Perspective is important - we might not be prophets but how we live aligns with the way we think.</a:t>
            </a:r>
          </a:p>
          <a:p>
            <a:pPr marL="672015" lvl="1" indent="-224005">
              <a:buFont typeface="+mj-lt"/>
              <a:buAutoNum type="arabicPeriod"/>
            </a:pPr>
            <a:r>
              <a:rPr lang="en-US" sz="900" dirty="0"/>
              <a:t>Perspective is important - when our mate (or family member) dies we can grieve with hope and offer comfort.  </a:t>
            </a:r>
          </a:p>
          <a:p>
            <a:pPr marL="672015" lvl="1" indent="-224005">
              <a:buFont typeface="+mj-lt"/>
              <a:buAutoNum type="arabicPeriod"/>
            </a:pPr>
            <a:r>
              <a:rPr lang="en-US" sz="900" dirty="0"/>
              <a:t>Perspective is important - in the event we are broken and hurt with physical challenges, we show purpose and joy.  </a:t>
            </a:r>
          </a:p>
          <a:p>
            <a:pPr lvl="1"/>
            <a:endParaRPr lang="en-US" sz="900" dirty="0"/>
          </a:p>
          <a:p>
            <a:r>
              <a:rPr lang="en-US" sz="900" dirty="0"/>
              <a:t>Key thought: Standing in the gap means standing for Jesus and defending the kingdom at all times, even when things get tough.  It is not easy to be light bearers. Is it?</a:t>
            </a:r>
          </a:p>
          <a:p>
            <a:pPr marL="672015" lvl="1" indent="-224005">
              <a:buFont typeface="+mj-lt"/>
              <a:buAutoNum type="arabicPeriod"/>
            </a:pPr>
            <a:endParaRPr lang="en-US" sz="900" dirty="0"/>
          </a:p>
        </p:txBody>
      </p:sp>
    </p:spTree>
    <p:extLst>
      <p:ext uri="{BB962C8B-B14F-4D97-AF65-F5344CB8AC3E}">
        <p14:creationId xmlns:p14="http://schemas.microsoft.com/office/powerpoint/2010/main" val="475846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0713" y="585788"/>
            <a:ext cx="5837237" cy="4378325"/>
          </a:xfrm>
          <a:solidFill>
            <a:srgbClr val="FFFF00"/>
          </a:solidFill>
        </p:spPr>
      </p:sp>
      <p:sp>
        <p:nvSpPr>
          <p:cNvPr id="3" name="Notes Placeholder 2"/>
          <p:cNvSpPr>
            <a:spLocks noGrp="1"/>
          </p:cNvSpPr>
          <p:nvPr>
            <p:ph type="body" idx="1"/>
          </p:nvPr>
        </p:nvSpPr>
        <p:spPr>
          <a:xfrm>
            <a:off x="410990" y="5176547"/>
            <a:ext cx="5761518" cy="3423252"/>
          </a:xfrm>
        </p:spPr>
        <p:txBody>
          <a:bodyPr/>
          <a:lstStyle/>
          <a:p>
            <a:endParaRPr lang="en-US" dirty="0"/>
          </a:p>
        </p:txBody>
      </p:sp>
      <p:sp>
        <p:nvSpPr>
          <p:cNvPr id="4" name="Slide Number Placeholder 3"/>
          <p:cNvSpPr>
            <a:spLocks noGrp="1"/>
          </p:cNvSpPr>
          <p:nvPr>
            <p:ph type="sldNum" sz="quarter" idx="10"/>
          </p:nvPr>
        </p:nvSpPr>
        <p:spPr/>
        <p:txBody>
          <a:bodyPr/>
          <a:lstStyle/>
          <a:p>
            <a:fld id="{86E33552-28B7-9F48-96EF-6F521705AA6A}" type="slidenum">
              <a:rPr lang="en-US" smtClean="0"/>
              <a:t>2</a:t>
            </a:fld>
            <a:endParaRPr lang="en-US" dirty="0"/>
          </a:p>
        </p:txBody>
      </p:sp>
    </p:spTree>
    <p:extLst>
      <p:ext uri="{BB962C8B-B14F-4D97-AF65-F5344CB8AC3E}">
        <p14:creationId xmlns:p14="http://schemas.microsoft.com/office/powerpoint/2010/main" val="2057503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B25215-F6D9-4905-B048-55294588421D}" type="slidenum">
              <a:rPr lang="en-US" smtClean="0"/>
              <a:pPr/>
              <a:t>3</a:t>
            </a:fld>
            <a:endParaRPr lang="en-US"/>
          </a:p>
        </p:txBody>
      </p:sp>
    </p:spTree>
    <p:extLst>
      <p:ext uri="{BB962C8B-B14F-4D97-AF65-F5344CB8AC3E}">
        <p14:creationId xmlns:p14="http://schemas.microsoft.com/office/powerpoint/2010/main" val="1152768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B25215-F6D9-4905-B048-55294588421D}" type="slidenum">
              <a:rPr lang="en-US" smtClean="0"/>
              <a:pPr/>
              <a:t>4</a:t>
            </a:fld>
            <a:endParaRPr lang="en-US" dirty="0"/>
          </a:p>
        </p:txBody>
      </p:sp>
    </p:spTree>
    <p:extLst>
      <p:ext uri="{BB962C8B-B14F-4D97-AF65-F5344CB8AC3E}">
        <p14:creationId xmlns:p14="http://schemas.microsoft.com/office/powerpoint/2010/main" val="2884517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9E2C24-1099-8B48-A5D1-8E89D0F2DEB1}" type="slidenum">
              <a:rPr lang="en-US" smtClean="0"/>
              <a:t>6</a:t>
            </a:fld>
            <a:endParaRPr lang="en-US"/>
          </a:p>
        </p:txBody>
      </p:sp>
    </p:spTree>
    <p:extLst>
      <p:ext uri="{BB962C8B-B14F-4D97-AF65-F5344CB8AC3E}">
        <p14:creationId xmlns:p14="http://schemas.microsoft.com/office/powerpoint/2010/main" val="1777642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9E2C24-1099-8B48-A5D1-8E89D0F2DEB1}" type="slidenum">
              <a:rPr lang="en-US" smtClean="0"/>
              <a:t>8</a:t>
            </a:fld>
            <a:endParaRPr lang="en-US" dirty="0"/>
          </a:p>
        </p:txBody>
      </p:sp>
    </p:spTree>
    <p:extLst>
      <p:ext uri="{BB962C8B-B14F-4D97-AF65-F5344CB8AC3E}">
        <p14:creationId xmlns:p14="http://schemas.microsoft.com/office/powerpoint/2010/main" val="1394124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fld id="{509E2C24-1099-8B48-A5D1-8E89D0F2DEB1}" type="slidenum">
              <a:rPr lang="en-US" smtClean="0"/>
              <a:t>9</a:t>
            </a:fld>
            <a:endParaRPr lang="en-US" dirty="0"/>
          </a:p>
        </p:txBody>
      </p:sp>
    </p:spTree>
    <p:extLst>
      <p:ext uri="{BB962C8B-B14F-4D97-AF65-F5344CB8AC3E}">
        <p14:creationId xmlns:p14="http://schemas.microsoft.com/office/powerpoint/2010/main" val="631481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9E2C24-1099-8B48-A5D1-8E89D0F2DEB1}" type="slidenum">
              <a:rPr lang="en-US" smtClean="0"/>
              <a:t>10</a:t>
            </a:fld>
            <a:endParaRPr lang="en-US" dirty="0"/>
          </a:p>
        </p:txBody>
      </p:sp>
    </p:spTree>
    <p:extLst>
      <p:ext uri="{BB962C8B-B14F-4D97-AF65-F5344CB8AC3E}">
        <p14:creationId xmlns:p14="http://schemas.microsoft.com/office/powerpoint/2010/main" val="3099038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3563" y="-31750"/>
            <a:ext cx="5613400" cy="4211638"/>
          </a:xfrm>
        </p:spPr>
      </p:sp>
      <p:sp>
        <p:nvSpPr>
          <p:cNvPr id="3" name="Notes Placeholder 2"/>
          <p:cNvSpPr>
            <a:spLocks noGrp="1"/>
          </p:cNvSpPr>
          <p:nvPr>
            <p:ph type="body" idx="1"/>
          </p:nvPr>
        </p:nvSpPr>
        <p:spPr>
          <a:xfrm>
            <a:off x="190160" y="4258229"/>
            <a:ext cx="6477681" cy="4918664"/>
          </a:xfrm>
        </p:spPr>
        <p:txBody>
          <a:bodyPr>
            <a:normAutofit fontScale="92500" lnSpcReduction="10000"/>
          </a:bodyPr>
          <a:lstStyle/>
          <a:p>
            <a:r>
              <a:rPr lang="en-US" sz="900" dirty="0"/>
              <a:t>As one person put it,  “Isaiah warned. Jeremiah wept.  Ezekiel went.”  By that I mean he was a prophet in exile who is in Babylon ministering to the Jews who had been taken into captivity because of the rebellion against God.  With no temple, no holy city and no known identity, God still did not desert His people.  Jeremiah’s ministry ends with his warning of the Jews about their destruction and impending captivity (for a period of seventy years), Ezekiel was deported (probably about 597 BC), although Nebuchadnezzar does not destroy Jerusalem until 586 BD, and there were two other deportations - one in about 605 BC (Daniel) and another in 597 BC (three deportations in all).  At about 25-years-old, Ezekiel was among the captives in the second wave - when </a:t>
            </a:r>
            <a:r>
              <a:rPr lang="en-US" sz="900" dirty="0" err="1"/>
              <a:t>Jehoiachin</a:t>
            </a:r>
            <a:r>
              <a:rPr lang="en-US" sz="900" dirty="0"/>
              <a:t> surrendered (2 Ki. 24:8-17).  We are introduced to the prophet in the opening verse of the book when we learn that he was called to prophesy at age 30 (593 BC).  He came from a priestly family that priests customarily served a 20-year period beginning at age 30 (Nu. 4:23).  With no temple available Ezekiel took on the responsibility of declaring God’s message to the broken people who were now living in Babylon and his message was one of hope and restoration. Chapter 33:20 describes the futility of his time: “I (God) looked for someone among them who would build up the wall and stand before me in the gap on behalf of the land so I would not have to destroy it, but I found no one.” Ezekiel is handed a scroll, on which is written "words of lament and mourning and woe” (3:1).  Told to eat the scroll, and when he does so he finds that it tastes as sweet as honey.  The book opens with an account of the vision that summoned Ezekiel to his prophetic calling.  Ezekiel describes his vision of the wheel which is an elaborate and complex image that symbolizes the majesty of Yahweh and proclaims Yahweh's sovereignty over all the nations of the earth. The prophet is so overcome by the vision that he falls on his face. A voice calls to him, saying "Son of man, I am sending you to the Israelites, to a rebellious nation that has rebelled against me. . . . And whether they listen or fail to listen — for they are a rebellious house — “they will know that a prophet has been among them” (2:5).   He is well known for laying  on his right side for 390 days -- representing 390 years of Iniquity of Israel (4:4-5), and then laying on his left side for 40 days -- representing 40 years of Iniquity of Judah (4:6).  His language and descriptions are often strange (apocalyptic); for example,  he told parables of vines (15) and uses allegories of birth (16) to picture God’s care for His people.  He speaks about “dry bones” and makes them live, symbolizing a new life for Israel (37).  God makes him mute for seven years (3:26), except for times when God had words for him to declare (3:27).  To be clear, when Jerusalem finally falls Ezekiel has already been in Babylon for seven years.  And when Jerusalem would finally fall, with the temple being destroyed, and word of its fall gets back to those in captivity, specifically to Ezekiel, then his restrained (i.e. muted) prophetic ministry would be over.  He would once again be free to speak for himself as well to Israel (33:21-22).  The tragic loss of his wife, “the desire of his eyes” (24:16), includes warnings from God that he should not mourn publically for her instructing the Jews that they should not weep over their own destruction and losses, “but waste away” because of their sins and “groan among themselves” (24:23).  Ezekiel’s sacrifices to please God should serve as an example of the faithfulness of men of God no matter their personal loss or disadvantages.  Preachers today can learn from Ezekiel’s example.  The book places a strong emphasis on faithfulness, God’s sovereignty, and glory (1:28, 3:12, 23; 43:1-5; 44:4).  More than sixty times in the book, God said He acted so that people will “know that I am Lord” and approximately 122 times is the phrase “thus says the Lord.”   That God cared for them is made obvious throughout the book but the greater question is, did the people care about God? (they apparently had become complacent).  The section on shepherds (and sheep) is worth the read: (34).  Elders can learn much about leading and sheep can learn about following from the text.   Like the dry bones that come alive the people would be revived and God would “give them a new heart, and put a new spirit within you” and He would “Remove the heart of stone from your flesh and give you a heart of flesh” (36:26; 11:19; 18:31).  God’s judgment is severe but we can be comforted in knowing that the faithful will be rewarded by a just and fair God: “And the name of the city from that time on shall be, The Lord Is there” (48:35).</a:t>
            </a:r>
          </a:p>
          <a:p>
            <a:endParaRPr lang="en-US" sz="900" dirty="0"/>
          </a:p>
          <a:p>
            <a:r>
              <a:rPr lang="en-US" sz="900" dirty="0"/>
              <a:t>Application</a:t>
            </a:r>
          </a:p>
          <a:p>
            <a:pPr marL="672015" lvl="1" indent="-224005">
              <a:buFont typeface="+mj-lt"/>
              <a:buAutoNum type="arabicPeriod"/>
            </a:pPr>
            <a:r>
              <a:rPr lang="en-US" sz="900" dirty="0"/>
              <a:t>Perspective is important -  Ezekiel laid on his side for 430 days and went through the anguish of losing his wife because he got the big picture (see Rom. 8:18).  </a:t>
            </a:r>
          </a:p>
          <a:p>
            <a:pPr marL="672015" lvl="1" indent="-224005">
              <a:buFont typeface="+mj-lt"/>
              <a:buAutoNum type="arabicPeriod"/>
            </a:pPr>
            <a:r>
              <a:rPr lang="en-US" sz="900" dirty="0"/>
              <a:t>Perspective is important - we might not be prophets but how we live aligns with the way we think.</a:t>
            </a:r>
          </a:p>
          <a:p>
            <a:pPr marL="672015" lvl="1" indent="-224005">
              <a:buFont typeface="+mj-lt"/>
              <a:buAutoNum type="arabicPeriod"/>
            </a:pPr>
            <a:r>
              <a:rPr lang="en-US" sz="900" dirty="0"/>
              <a:t>Perspective is important - when our mate (or family member) dies we can grieve with hope and offer comfort.  </a:t>
            </a:r>
          </a:p>
          <a:p>
            <a:pPr marL="672015" lvl="1" indent="-224005">
              <a:buFont typeface="+mj-lt"/>
              <a:buAutoNum type="arabicPeriod"/>
            </a:pPr>
            <a:r>
              <a:rPr lang="en-US" sz="900" dirty="0"/>
              <a:t>Perspective is important - in the event we are broken and hurt with physical challenges, we show purpose and joy.  </a:t>
            </a:r>
          </a:p>
          <a:p>
            <a:pPr lvl="1"/>
            <a:endParaRPr lang="en-US" sz="900" dirty="0"/>
          </a:p>
          <a:p>
            <a:r>
              <a:rPr lang="en-US" sz="900" dirty="0"/>
              <a:t>Key thought: Standing in the gap means standing for Jesus and defending the kingdom at all times, even when things get tough.  It is not easy to be light bearers. Is it?</a:t>
            </a:r>
          </a:p>
          <a:p>
            <a:pPr marL="672015" lvl="1" indent="-224005">
              <a:buFont typeface="+mj-lt"/>
              <a:buAutoNum type="arabicPeriod"/>
            </a:pPr>
            <a:endParaRPr lang="en-US" sz="900" dirty="0"/>
          </a:p>
        </p:txBody>
      </p:sp>
    </p:spTree>
    <p:extLst>
      <p:ext uri="{BB962C8B-B14F-4D97-AF65-F5344CB8AC3E}">
        <p14:creationId xmlns:p14="http://schemas.microsoft.com/office/powerpoint/2010/main" val="475846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B68DC431-1583-4702-B81A-832D335C0186}" type="datetimeFigureOut">
              <a:rPr lang="en-US" smtClean="0"/>
              <a:pPr/>
              <a:t>12/29/22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8DC431-1583-4702-B81A-832D335C0186}" type="datetimeFigureOut">
              <a:rPr lang="en-US" smtClean="0"/>
              <a:pPr/>
              <a:t>12/29/22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8DC431-1583-4702-B81A-832D335C0186}" type="datetimeFigureOut">
              <a:rPr lang="en-US" smtClean="0"/>
              <a:pPr/>
              <a:t>12/29/22</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8DC431-1583-4702-B81A-832D335C0186}" type="datetimeFigureOut">
              <a:rPr lang="en-US" smtClean="0"/>
              <a:pPr/>
              <a:t>12/29/22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68DC431-1583-4702-B81A-832D335C0186}" type="datetimeFigureOut">
              <a:rPr lang="en-US" smtClean="0"/>
              <a:pPr/>
              <a:t>12/29/22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68DC431-1583-4702-B81A-832D335C0186}" type="datetimeFigureOut">
              <a:rPr lang="en-US" smtClean="0"/>
              <a:pPr/>
              <a:t>12/29/22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68DC431-1583-4702-B81A-832D335C0186}" type="datetimeFigureOut">
              <a:rPr lang="en-US" smtClean="0"/>
              <a:pPr/>
              <a:t>12/29/22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68DC431-1583-4702-B81A-832D335C0186}" type="datetimeFigureOut">
              <a:rPr lang="en-US" smtClean="0"/>
              <a:pPr/>
              <a:t>12/29/22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DC431-1583-4702-B81A-832D335C0186}" type="datetimeFigureOut">
              <a:rPr lang="en-US" smtClean="0"/>
              <a:pPr/>
              <a:t>12/29/22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68DC431-1583-4702-B81A-832D335C0186}" type="datetimeFigureOut">
              <a:rPr lang="en-US" smtClean="0"/>
              <a:pPr/>
              <a:t>12/29/22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2CC1A4-3628-4009-A3B0-E0FB77C012B6}"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a:t>Click icon to add picture</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B68DC431-1583-4702-B81A-832D335C0186}" type="datetimeFigureOut">
              <a:rPr lang="en-US" smtClean="0"/>
              <a:pPr/>
              <a:t>12/29/22</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3F2CC1A4-3628-4009-A3B0-E0FB77C012B6}"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B68DC431-1583-4702-B81A-832D335C0186}" type="datetimeFigureOut">
              <a:rPr lang="en-US" smtClean="0"/>
              <a:pPr/>
              <a:t>12/29/22</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F2CC1A4-3628-4009-A3B0-E0FB77C012B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Symphony of the Scriptures</a:t>
            </a:r>
          </a:p>
        </p:txBody>
      </p:sp>
      <p:sp>
        <p:nvSpPr>
          <p:cNvPr id="3" name="Subtitle 2"/>
          <p:cNvSpPr>
            <a:spLocks noGrp="1"/>
          </p:cNvSpPr>
          <p:nvPr>
            <p:ph type="subTitle" idx="1"/>
          </p:nvPr>
        </p:nvSpPr>
        <p:spPr/>
        <p:txBody>
          <a:bodyPr>
            <a:normAutofit/>
          </a:bodyPr>
          <a:lstStyle/>
          <a:p>
            <a:r>
              <a:rPr lang="en-US" sz="3200" dirty="0"/>
              <a:t>Ezekiel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84681-4A8E-2D41-8ADD-E6CB00E4EB2E}"/>
              </a:ext>
            </a:extLst>
          </p:cNvPr>
          <p:cNvSpPr>
            <a:spLocks noGrp="1"/>
          </p:cNvSpPr>
          <p:nvPr>
            <p:ph type="title"/>
          </p:nvPr>
        </p:nvSpPr>
        <p:spPr/>
        <p:txBody>
          <a:bodyPr>
            <a:normAutofit/>
          </a:bodyPr>
          <a:lstStyle/>
          <a:p>
            <a:r>
              <a:rPr lang="en-US" sz="3200" dirty="0">
                <a:solidFill>
                  <a:schemeClr val="accent1"/>
                </a:solidFill>
              </a:rPr>
              <a:t>How do I apply this?</a:t>
            </a:r>
          </a:p>
        </p:txBody>
      </p:sp>
      <p:sp>
        <p:nvSpPr>
          <p:cNvPr id="3" name="Content Placeholder 2">
            <a:extLst>
              <a:ext uri="{FF2B5EF4-FFF2-40B4-BE49-F238E27FC236}">
                <a16:creationId xmlns:a16="http://schemas.microsoft.com/office/drawing/2014/main" id="{05C53D9A-B1B6-7F41-925B-5796F7AFFFEF}"/>
              </a:ext>
            </a:extLst>
          </p:cNvPr>
          <p:cNvSpPr>
            <a:spLocks noGrp="1"/>
          </p:cNvSpPr>
          <p:nvPr>
            <p:ph idx="1"/>
          </p:nvPr>
        </p:nvSpPr>
        <p:spPr>
          <a:xfrm>
            <a:off x="285750" y="1714500"/>
            <a:ext cx="8629650" cy="4686301"/>
          </a:xfrm>
        </p:spPr>
        <p:txBody>
          <a:bodyPr>
            <a:normAutofit fontScale="85000" lnSpcReduction="10000"/>
          </a:bodyPr>
          <a:lstStyle/>
          <a:p>
            <a:pPr marL="118872" indent="0">
              <a:buNone/>
            </a:pPr>
            <a:r>
              <a:rPr lang="en-US" sz="2400" dirty="0"/>
              <a:t>Ezekiel’s entire prophetic ministry centered around the small exiled community at Tel-</a:t>
            </a:r>
            <a:r>
              <a:rPr lang="en-US" sz="2400" dirty="0" err="1"/>
              <a:t>abib</a:t>
            </a:r>
            <a:r>
              <a:rPr lang="en-US" sz="2400" dirty="0"/>
              <a:t>, a people uprooted from their homes and livelihoods living out their days in a foreign land.  Can you imagine the feelings of disorientation and confusion that accompanied these people?  Even though many of the exiles were directly engaged in the sinful behavior that led to God’s judgment, that would not prevent them from wondering why all this was happening to them.</a:t>
            </a:r>
          </a:p>
          <a:p>
            <a:pPr marL="118872" indent="0">
              <a:buNone/>
            </a:pPr>
            <a:endParaRPr lang="en-US" sz="2400" dirty="0"/>
          </a:p>
          <a:p>
            <a:pPr marL="118872" indent="0">
              <a:buNone/>
            </a:pPr>
            <a:r>
              <a:rPr lang="en-US" sz="2400" dirty="0"/>
              <a:t>We sometimes find ourselves in that predicament as well, asking “Why, Lord?” and waiting in silence for the answer. The exiles had to wait five years for God to send Ezekiel, and when God did, His prophet had a message that the people likely didn’t want to hear: God is the Lord of heaven and earth, and the judgment the people were experiencing was a result of their own sin.</a:t>
            </a:r>
          </a:p>
          <a:p>
            <a:pPr marL="118872" indent="0">
              <a:buNone/>
            </a:pPr>
            <a:endParaRPr lang="en-US" sz="2400" dirty="0"/>
          </a:p>
          <a:p>
            <a:pPr marL="118872" indent="0">
              <a:buNone/>
            </a:pPr>
            <a:r>
              <a:rPr lang="en-US" sz="2400" dirty="0"/>
              <a:t>The book of Ezekiel reminds us to seek out the Lord in those dark times when we feel lost, to examine our own lives, and to align ourselves with the one true God. </a:t>
            </a:r>
          </a:p>
        </p:txBody>
      </p:sp>
    </p:spTree>
    <p:extLst>
      <p:ext uri="{BB962C8B-B14F-4D97-AF65-F5344CB8AC3E}">
        <p14:creationId xmlns:p14="http://schemas.microsoft.com/office/powerpoint/2010/main" val="3487663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8229600" cy="1252728"/>
          </a:xfrm>
        </p:spPr>
        <p:txBody>
          <a:bodyPr/>
          <a:lstStyle/>
          <a:p>
            <a:pPr algn="ctr"/>
            <a:r>
              <a:rPr lang="en-US" dirty="0"/>
              <a:t>Ezekiel</a:t>
            </a:r>
          </a:p>
        </p:txBody>
      </p:sp>
      <p:sp>
        <p:nvSpPr>
          <p:cNvPr id="3" name="Content Placeholder 2"/>
          <p:cNvSpPr>
            <a:spLocks noGrp="1"/>
          </p:cNvSpPr>
          <p:nvPr>
            <p:ph idx="1"/>
          </p:nvPr>
        </p:nvSpPr>
        <p:spPr>
          <a:xfrm>
            <a:off x="981804" y="1371600"/>
            <a:ext cx="8229600" cy="5082809"/>
          </a:xfrm>
        </p:spPr>
        <p:txBody>
          <a:bodyPr/>
          <a:lstStyle/>
          <a:p>
            <a:pPr>
              <a:buNone/>
            </a:pPr>
            <a:r>
              <a:rPr lang="en-US" dirty="0"/>
              <a:t>	    </a:t>
            </a:r>
            <a:r>
              <a:rPr lang="en-US" sz="2400" b="1" dirty="0"/>
              <a:t> </a:t>
            </a:r>
            <a:endParaRPr lang="en-US" sz="1800" b="1" dirty="0"/>
          </a:p>
        </p:txBody>
      </p:sp>
      <p:sp>
        <p:nvSpPr>
          <p:cNvPr id="133" name="Footer Placeholder 132"/>
          <p:cNvSpPr>
            <a:spLocks noGrp="1"/>
          </p:cNvSpPr>
          <p:nvPr>
            <p:ph type="ftr" sz="quarter" idx="11"/>
          </p:nvPr>
        </p:nvSpPr>
        <p:spPr>
          <a:xfrm>
            <a:off x="2860400" y="6476999"/>
            <a:ext cx="5507719" cy="274320"/>
          </a:xfrm>
        </p:spPr>
        <p:txBody>
          <a:bodyPr/>
          <a:lstStyle/>
          <a:p>
            <a:r>
              <a:rPr lang="en-US" sz="1050" dirty="0"/>
              <a:t>                                     From God's Masterwork - Swindoll</a:t>
            </a:r>
          </a:p>
        </p:txBody>
      </p:sp>
      <p:cxnSp>
        <p:nvCxnSpPr>
          <p:cNvPr id="5" name="Straight Connector 4"/>
          <p:cNvCxnSpPr/>
          <p:nvPr/>
        </p:nvCxnSpPr>
        <p:spPr>
          <a:xfrm rot="5400000">
            <a:off x="29304" y="2781300"/>
            <a:ext cx="28956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7268304" y="2705100"/>
            <a:ext cx="27432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362804" y="4267200"/>
            <a:ext cx="71628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34104" y="5295900"/>
            <a:ext cx="20574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7420704" y="5219700"/>
            <a:ext cx="22098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362804" y="6324600"/>
            <a:ext cx="71628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19804" y="4953000"/>
            <a:ext cx="8305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19804" y="5638800"/>
            <a:ext cx="8305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667604" y="3505200"/>
            <a:ext cx="1447800" cy="400110"/>
          </a:xfrm>
          <a:prstGeom prst="rect">
            <a:avLst/>
          </a:prstGeom>
          <a:noFill/>
        </p:spPr>
        <p:txBody>
          <a:bodyPr wrap="square" rtlCol="0">
            <a:spAutoFit/>
          </a:bodyPr>
          <a:lstStyle/>
          <a:p>
            <a:r>
              <a:rPr lang="en-US" sz="2000" b="1" dirty="0"/>
              <a:t> </a:t>
            </a:r>
          </a:p>
        </p:txBody>
      </p:sp>
      <p:sp>
        <p:nvSpPr>
          <p:cNvPr id="77" name="TextBox 76"/>
          <p:cNvSpPr txBox="1"/>
          <p:nvPr/>
        </p:nvSpPr>
        <p:spPr>
          <a:xfrm>
            <a:off x="6696804" y="3429000"/>
            <a:ext cx="1371600" cy="369332"/>
          </a:xfrm>
          <a:prstGeom prst="rect">
            <a:avLst/>
          </a:prstGeom>
          <a:noFill/>
        </p:spPr>
        <p:txBody>
          <a:bodyPr wrap="square" rtlCol="0">
            <a:spAutoFit/>
          </a:bodyPr>
          <a:lstStyle/>
          <a:p>
            <a:r>
              <a:rPr lang="en-US" b="1" dirty="0"/>
              <a:t> </a:t>
            </a:r>
          </a:p>
        </p:txBody>
      </p:sp>
      <p:sp>
        <p:nvSpPr>
          <p:cNvPr id="84" name="TextBox 83"/>
          <p:cNvSpPr txBox="1"/>
          <p:nvPr/>
        </p:nvSpPr>
        <p:spPr>
          <a:xfrm>
            <a:off x="1439004" y="4038600"/>
            <a:ext cx="2438400" cy="369332"/>
          </a:xfrm>
          <a:prstGeom prst="rect">
            <a:avLst/>
          </a:prstGeom>
          <a:noFill/>
        </p:spPr>
        <p:txBody>
          <a:bodyPr wrap="square" rtlCol="0">
            <a:spAutoFit/>
          </a:bodyPr>
          <a:lstStyle/>
          <a:p>
            <a:r>
              <a:rPr lang="en-US" b="1" dirty="0"/>
              <a:t>    </a:t>
            </a:r>
          </a:p>
        </p:txBody>
      </p:sp>
      <p:sp>
        <p:nvSpPr>
          <p:cNvPr id="86" name="TextBox 85"/>
          <p:cNvSpPr txBox="1"/>
          <p:nvPr/>
        </p:nvSpPr>
        <p:spPr>
          <a:xfrm>
            <a:off x="1515204" y="4953000"/>
            <a:ext cx="6248400" cy="646331"/>
          </a:xfrm>
          <a:prstGeom prst="rect">
            <a:avLst/>
          </a:prstGeom>
          <a:noFill/>
        </p:spPr>
        <p:txBody>
          <a:bodyPr wrap="square" rtlCol="0">
            <a:spAutoFit/>
          </a:bodyPr>
          <a:lstStyle/>
          <a:p>
            <a:pPr algn="ctr"/>
            <a:r>
              <a:rPr lang="en-US" dirty="0"/>
              <a:t>  </a:t>
            </a:r>
            <a:r>
              <a:rPr lang="en-US" b="1" dirty="0"/>
              <a:t>God will be known through His judgment and restoration; God is sovereign over heaven and earth</a:t>
            </a:r>
          </a:p>
        </p:txBody>
      </p:sp>
      <p:sp>
        <p:nvSpPr>
          <p:cNvPr id="99" name="TextBox 98"/>
          <p:cNvSpPr txBox="1"/>
          <p:nvPr/>
        </p:nvSpPr>
        <p:spPr>
          <a:xfrm>
            <a:off x="-8796" y="5029200"/>
            <a:ext cx="1676400" cy="307777"/>
          </a:xfrm>
          <a:prstGeom prst="rect">
            <a:avLst/>
          </a:prstGeom>
          <a:noFill/>
        </p:spPr>
        <p:txBody>
          <a:bodyPr wrap="square" rtlCol="0">
            <a:spAutoFit/>
          </a:bodyPr>
          <a:lstStyle/>
          <a:p>
            <a:r>
              <a:rPr lang="en-US" sz="1400" b="1" i="1" dirty="0"/>
              <a:t>       </a:t>
            </a:r>
          </a:p>
        </p:txBody>
      </p:sp>
      <p:sp>
        <p:nvSpPr>
          <p:cNvPr id="100" name="TextBox 99"/>
          <p:cNvSpPr txBox="1"/>
          <p:nvPr/>
        </p:nvSpPr>
        <p:spPr>
          <a:xfrm>
            <a:off x="219804" y="5410200"/>
            <a:ext cx="1600200" cy="307777"/>
          </a:xfrm>
          <a:prstGeom prst="rect">
            <a:avLst/>
          </a:prstGeom>
          <a:noFill/>
        </p:spPr>
        <p:txBody>
          <a:bodyPr wrap="square" rtlCol="0">
            <a:spAutoFit/>
          </a:bodyPr>
          <a:lstStyle/>
          <a:p>
            <a:r>
              <a:rPr lang="en-US" sz="1400" b="1" i="1" dirty="0"/>
              <a:t> </a:t>
            </a:r>
          </a:p>
        </p:txBody>
      </p:sp>
      <p:sp>
        <p:nvSpPr>
          <p:cNvPr id="56" name="TextBox 55"/>
          <p:cNvSpPr txBox="1"/>
          <p:nvPr/>
        </p:nvSpPr>
        <p:spPr>
          <a:xfrm>
            <a:off x="1667604" y="1447800"/>
            <a:ext cx="2286000" cy="646331"/>
          </a:xfrm>
          <a:prstGeom prst="rect">
            <a:avLst/>
          </a:prstGeom>
          <a:noFill/>
        </p:spPr>
        <p:txBody>
          <a:bodyPr wrap="square" rtlCol="0">
            <a:spAutoFit/>
          </a:bodyPr>
          <a:lstStyle/>
          <a:p>
            <a:r>
              <a:rPr lang="en-US" dirty="0"/>
              <a:t>    </a:t>
            </a:r>
            <a:r>
              <a:rPr lang="en-US" b="1" dirty="0"/>
              <a:t> </a:t>
            </a:r>
          </a:p>
          <a:p>
            <a:r>
              <a:rPr lang="en-US" b="1" dirty="0"/>
              <a:t>             </a:t>
            </a:r>
            <a:endParaRPr lang="en-US" dirty="0"/>
          </a:p>
        </p:txBody>
      </p:sp>
      <p:sp>
        <p:nvSpPr>
          <p:cNvPr id="83" name="TextBox 82"/>
          <p:cNvSpPr txBox="1"/>
          <p:nvPr/>
        </p:nvSpPr>
        <p:spPr>
          <a:xfrm rot="10800000" flipV="1">
            <a:off x="219804" y="5898921"/>
            <a:ext cx="1219200" cy="307777"/>
          </a:xfrm>
          <a:prstGeom prst="rect">
            <a:avLst/>
          </a:prstGeom>
          <a:noFill/>
        </p:spPr>
        <p:txBody>
          <a:bodyPr wrap="square" rtlCol="0">
            <a:spAutoFit/>
          </a:bodyPr>
          <a:lstStyle/>
          <a:p>
            <a:r>
              <a:rPr lang="en-US" sz="1400" b="1" i="1" dirty="0"/>
              <a:t>  </a:t>
            </a:r>
          </a:p>
        </p:txBody>
      </p:sp>
      <p:sp>
        <p:nvSpPr>
          <p:cNvPr id="110" name="TextBox 109"/>
          <p:cNvSpPr txBox="1"/>
          <p:nvPr/>
        </p:nvSpPr>
        <p:spPr>
          <a:xfrm>
            <a:off x="1743804" y="3505200"/>
            <a:ext cx="1305165" cy="307777"/>
          </a:xfrm>
          <a:prstGeom prst="rect">
            <a:avLst/>
          </a:prstGeom>
          <a:noFill/>
        </p:spPr>
        <p:txBody>
          <a:bodyPr wrap="square" rtlCol="0">
            <a:spAutoFit/>
          </a:bodyPr>
          <a:lstStyle/>
          <a:p>
            <a:r>
              <a:rPr lang="en-US" sz="1400" dirty="0"/>
              <a:t>  </a:t>
            </a:r>
          </a:p>
        </p:txBody>
      </p:sp>
      <p:cxnSp>
        <p:nvCxnSpPr>
          <p:cNvPr id="64" name="Straight Connector 63"/>
          <p:cNvCxnSpPr/>
          <p:nvPr/>
        </p:nvCxnSpPr>
        <p:spPr>
          <a:xfrm rot="5400000">
            <a:off x="3534504" y="2781300"/>
            <a:ext cx="2743200" cy="2286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219804" y="4648200"/>
            <a:ext cx="1676400" cy="338554"/>
          </a:xfrm>
          <a:prstGeom prst="rect">
            <a:avLst/>
          </a:prstGeom>
          <a:noFill/>
        </p:spPr>
        <p:txBody>
          <a:bodyPr wrap="square" rtlCol="0">
            <a:spAutoFit/>
          </a:bodyPr>
          <a:lstStyle/>
          <a:p>
            <a:r>
              <a:rPr lang="en-US" sz="1600" b="1" i="1" dirty="0"/>
              <a:t>    </a:t>
            </a:r>
            <a:endParaRPr lang="en-US" b="1" i="1" dirty="0"/>
          </a:p>
        </p:txBody>
      </p:sp>
      <p:sp>
        <p:nvSpPr>
          <p:cNvPr id="115" name="TextBox 114"/>
          <p:cNvSpPr txBox="1"/>
          <p:nvPr/>
        </p:nvSpPr>
        <p:spPr>
          <a:xfrm>
            <a:off x="1439003" y="3821668"/>
            <a:ext cx="1609965" cy="369332"/>
          </a:xfrm>
          <a:prstGeom prst="rect">
            <a:avLst/>
          </a:prstGeom>
          <a:noFill/>
        </p:spPr>
        <p:txBody>
          <a:bodyPr wrap="square" rtlCol="0">
            <a:spAutoFit/>
          </a:bodyPr>
          <a:lstStyle/>
          <a:p>
            <a:r>
              <a:rPr lang="en-US" dirty="0"/>
              <a:t>      </a:t>
            </a:r>
            <a:r>
              <a:rPr lang="en-US" sz="1600" dirty="0"/>
              <a:t>Chapters  1-3</a:t>
            </a:r>
          </a:p>
        </p:txBody>
      </p:sp>
      <p:sp>
        <p:nvSpPr>
          <p:cNvPr id="118" name="TextBox 117"/>
          <p:cNvSpPr txBox="1"/>
          <p:nvPr/>
        </p:nvSpPr>
        <p:spPr>
          <a:xfrm>
            <a:off x="6705600" y="3852446"/>
            <a:ext cx="1676400" cy="338554"/>
          </a:xfrm>
          <a:prstGeom prst="rect">
            <a:avLst/>
          </a:prstGeom>
          <a:noFill/>
        </p:spPr>
        <p:txBody>
          <a:bodyPr wrap="square" rtlCol="0">
            <a:spAutoFit/>
          </a:bodyPr>
          <a:lstStyle/>
          <a:p>
            <a:r>
              <a:rPr lang="en-US" sz="1600" dirty="0"/>
              <a:t>  Chapters  33-48</a:t>
            </a:r>
          </a:p>
        </p:txBody>
      </p:sp>
      <p:sp>
        <p:nvSpPr>
          <p:cNvPr id="132" name="TextBox 131"/>
          <p:cNvSpPr txBox="1"/>
          <p:nvPr/>
        </p:nvSpPr>
        <p:spPr>
          <a:xfrm>
            <a:off x="1896204" y="4038600"/>
            <a:ext cx="1676400" cy="369332"/>
          </a:xfrm>
          <a:prstGeom prst="rect">
            <a:avLst/>
          </a:prstGeom>
          <a:noFill/>
        </p:spPr>
        <p:txBody>
          <a:bodyPr wrap="square" rtlCol="0">
            <a:spAutoFit/>
          </a:bodyPr>
          <a:lstStyle/>
          <a:p>
            <a:r>
              <a:rPr lang="en-US" dirty="0"/>
              <a:t>           </a:t>
            </a:r>
          </a:p>
        </p:txBody>
      </p:sp>
      <p:sp>
        <p:nvSpPr>
          <p:cNvPr id="144" name="TextBox 143"/>
          <p:cNvSpPr txBox="1"/>
          <p:nvPr/>
        </p:nvSpPr>
        <p:spPr>
          <a:xfrm>
            <a:off x="5706204" y="4000500"/>
            <a:ext cx="2362200" cy="369332"/>
          </a:xfrm>
          <a:prstGeom prst="rect">
            <a:avLst/>
          </a:prstGeom>
          <a:noFill/>
        </p:spPr>
        <p:txBody>
          <a:bodyPr wrap="square" rtlCol="0">
            <a:spAutoFit/>
          </a:bodyPr>
          <a:lstStyle/>
          <a:p>
            <a:r>
              <a:rPr lang="en-US" dirty="0"/>
              <a:t>       </a:t>
            </a:r>
          </a:p>
        </p:txBody>
      </p:sp>
      <p:sp>
        <p:nvSpPr>
          <p:cNvPr id="145" name="TextBox 144"/>
          <p:cNvSpPr txBox="1"/>
          <p:nvPr/>
        </p:nvSpPr>
        <p:spPr>
          <a:xfrm>
            <a:off x="3496404" y="1524000"/>
            <a:ext cx="1676400" cy="369332"/>
          </a:xfrm>
          <a:prstGeom prst="rect">
            <a:avLst/>
          </a:prstGeom>
          <a:noFill/>
        </p:spPr>
        <p:txBody>
          <a:bodyPr wrap="square" rtlCol="0">
            <a:spAutoFit/>
          </a:bodyPr>
          <a:lstStyle/>
          <a:p>
            <a:r>
              <a:rPr lang="en-US" b="1" dirty="0"/>
              <a:t>                        </a:t>
            </a:r>
            <a:endParaRPr lang="en-US" b="1" i="1" dirty="0"/>
          </a:p>
        </p:txBody>
      </p:sp>
      <p:sp>
        <p:nvSpPr>
          <p:cNvPr id="146" name="TextBox 145"/>
          <p:cNvSpPr txBox="1"/>
          <p:nvPr/>
        </p:nvSpPr>
        <p:spPr>
          <a:xfrm>
            <a:off x="5782404" y="1524000"/>
            <a:ext cx="2286000" cy="369332"/>
          </a:xfrm>
          <a:prstGeom prst="rect">
            <a:avLst/>
          </a:prstGeom>
          <a:noFill/>
        </p:spPr>
        <p:txBody>
          <a:bodyPr wrap="square" rtlCol="0">
            <a:spAutoFit/>
          </a:bodyPr>
          <a:lstStyle/>
          <a:p>
            <a:r>
              <a:rPr lang="en-US" b="1" i="1" dirty="0"/>
              <a:t>         </a:t>
            </a:r>
          </a:p>
        </p:txBody>
      </p:sp>
      <p:sp>
        <p:nvSpPr>
          <p:cNvPr id="147" name="TextBox 146"/>
          <p:cNvSpPr txBox="1"/>
          <p:nvPr/>
        </p:nvSpPr>
        <p:spPr>
          <a:xfrm rot="294979">
            <a:off x="1210404" y="1981200"/>
            <a:ext cx="461665" cy="1436132"/>
          </a:xfrm>
          <a:prstGeom prst="rect">
            <a:avLst/>
          </a:prstGeom>
          <a:noFill/>
        </p:spPr>
        <p:txBody>
          <a:bodyPr vert="vert270" wrap="square" rtlCol="0">
            <a:spAutoFit/>
          </a:bodyPr>
          <a:lstStyle/>
          <a:p>
            <a:r>
              <a:rPr lang="en-US" dirty="0"/>
              <a:t> </a:t>
            </a:r>
          </a:p>
        </p:txBody>
      </p:sp>
      <p:sp>
        <p:nvSpPr>
          <p:cNvPr id="155" name="TextBox 154"/>
          <p:cNvSpPr txBox="1"/>
          <p:nvPr/>
        </p:nvSpPr>
        <p:spPr>
          <a:xfrm>
            <a:off x="6849204" y="2057400"/>
            <a:ext cx="1600200" cy="338554"/>
          </a:xfrm>
          <a:prstGeom prst="rect">
            <a:avLst/>
          </a:prstGeom>
          <a:noFill/>
        </p:spPr>
        <p:txBody>
          <a:bodyPr wrap="square" rtlCol="0">
            <a:spAutoFit/>
          </a:bodyPr>
          <a:lstStyle/>
          <a:p>
            <a:r>
              <a:rPr lang="en-US" sz="1600" dirty="0"/>
              <a:t> </a:t>
            </a:r>
          </a:p>
        </p:txBody>
      </p:sp>
      <p:sp>
        <p:nvSpPr>
          <p:cNvPr id="188" name="TextBox 187"/>
          <p:cNvSpPr txBox="1"/>
          <p:nvPr/>
        </p:nvSpPr>
        <p:spPr>
          <a:xfrm>
            <a:off x="5477604" y="4343400"/>
            <a:ext cx="2819400" cy="369332"/>
          </a:xfrm>
          <a:prstGeom prst="rect">
            <a:avLst/>
          </a:prstGeom>
          <a:noFill/>
        </p:spPr>
        <p:txBody>
          <a:bodyPr wrap="square" rtlCol="0">
            <a:spAutoFit/>
          </a:bodyPr>
          <a:lstStyle/>
          <a:p>
            <a:r>
              <a:rPr lang="en-US" dirty="0"/>
              <a:t> </a:t>
            </a:r>
          </a:p>
        </p:txBody>
      </p:sp>
      <p:sp>
        <p:nvSpPr>
          <p:cNvPr id="44" name="TextBox 43"/>
          <p:cNvSpPr txBox="1"/>
          <p:nvPr/>
        </p:nvSpPr>
        <p:spPr>
          <a:xfrm>
            <a:off x="3200400" y="3575447"/>
            <a:ext cx="1494696" cy="615553"/>
          </a:xfrm>
          <a:prstGeom prst="rect">
            <a:avLst/>
          </a:prstGeom>
          <a:noFill/>
        </p:spPr>
        <p:txBody>
          <a:bodyPr wrap="square" rtlCol="0">
            <a:spAutoFit/>
          </a:bodyPr>
          <a:lstStyle/>
          <a:p>
            <a:r>
              <a:rPr lang="en-US" dirty="0"/>
              <a:t>                     </a:t>
            </a:r>
          </a:p>
          <a:p>
            <a:r>
              <a:rPr lang="en-US" sz="1600" dirty="0"/>
              <a:t>   Chapters 4-24</a:t>
            </a:r>
          </a:p>
        </p:txBody>
      </p:sp>
      <p:sp>
        <p:nvSpPr>
          <p:cNvPr id="124" name="TextBox 123"/>
          <p:cNvSpPr txBox="1"/>
          <p:nvPr/>
        </p:nvSpPr>
        <p:spPr>
          <a:xfrm>
            <a:off x="6773004" y="1524000"/>
            <a:ext cx="2057399" cy="584775"/>
          </a:xfrm>
          <a:prstGeom prst="rect">
            <a:avLst/>
          </a:prstGeom>
          <a:noFill/>
        </p:spPr>
        <p:txBody>
          <a:bodyPr wrap="square" rtlCol="0">
            <a:spAutoFit/>
          </a:bodyPr>
          <a:lstStyle/>
          <a:p>
            <a:r>
              <a:rPr lang="en-US" sz="1600" dirty="0">
                <a:latin typeface="Arial Black" pitchFamily="34" charset="0"/>
              </a:rPr>
              <a:t>    Restoration</a:t>
            </a:r>
          </a:p>
          <a:p>
            <a:r>
              <a:rPr lang="en-US" sz="1600" dirty="0">
                <a:latin typeface="Arial Black" pitchFamily="34" charset="0"/>
              </a:rPr>
              <a:t> of God’s People</a:t>
            </a:r>
          </a:p>
        </p:txBody>
      </p:sp>
      <p:sp>
        <p:nvSpPr>
          <p:cNvPr id="137" name="TextBox 136"/>
          <p:cNvSpPr txBox="1"/>
          <p:nvPr/>
        </p:nvSpPr>
        <p:spPr>
          <a:xfrm>
            <a:off x="67404" y="4495800"/>
            <a:ext cx="1447800" cy="338554"/>
          </a:xfrm>
          <a:prstGeom prst="rect">
            <a:avLst/>
          </a:prstGeom>
          <a:noFill/>
        </p:spPr>
        <p:txBody>
          <a:bodyPr wrap="square" rtlCol="0">
            <a:spAutoFit/>
          </a:bodyPr>
          <a:lstStyle/>
          <a:p>
            <a:r>
              <a:rPr lang="en-US" sz="1600" dirty="0"/>
              <a:t>     </a:t>
            </a:r>
            <a:r>
              <a:rPr lang="en-US" sz="1600" b="1" dirty="0"/>
              <a:t>Key Verse</a:t>
            </a:r>
          </a:p>
        </p:txBody>
      </p:sp>
      <p:sp>
        <p:nvSpPr>
          <p:cNvPr id="138" name="TextBox 137"/>
          <p:cNvSpPr txBox="1"/>
          <p:nvPr/>
        </p:nvSpPr>
        <p:spPr>
          <a:xfrm>
            <a:off x="304800" y="5181600"/>
            <a:ext cx="1600200" cy="338554"/>
          </a:xfrm>
          <a:prstGeom prst="rect">
            <a:avLst/>
          </a:prstGeom>
          <a:noFill/>
        </p:spPr>
        <p:txBody>
          <a:bodyPr wrap="square" rtlCol="0">
            <a:spAutoFit/>
          </a:bodyPr>
          <a:lstStyle/>
          <a:p>
            <a:r>
              <a:rPr lang="en-US" sz="1600" dirty="0"/>
              <a:t>   </a:t>
            </a:r>
            <a:r>
              <a:rPr lang="en-US" sz="1600" b="1" dirty="0"/>
              <a:t>Theme</a:t>
            </a:r>
          </a:p>
        </p:txBody>
      </p:sp>
      <p:sp>
        <p:nvSpPr>
          <p:cNvPr id="140" name="TextBox 139"/>
          <p:cNvSpPr txBox="1"/>
          <p:nvPr/>
        </p:nvSpPr>
        <p:spPr>
          <a:xfrm>
            <a:off x="219804" y="5791200"/>
            <a:ext cx="1905000" cy="584775"/>
          </a:xfrm>
          <a:prstGeom prst="rect">
            <a:avLst/>
          </a:prstGeom>
          <a:noFill/>
        </p:spPr>
        <p:txBody>
          <a:bodyPr wrap="square" rtlCol="0">
            <a:spAutoFit/>
          </a:bodyPr>
          <a:lstStyle/>
          <a:p>
            <a:r>
              <a:rPr lang="en-US" sz="1400" b="1" dirty="0"/>
              <a:t>     </a:t>
            </a:r>
            <a:r>
              <a:rPr lang="en-US" sz="1600" b="1" dirty="0"/>
              <a:t>Christ in </a:t>
            </a:r>
          </a:p>
          <a:p>
            <a:r>
              <a:rPr lang="en-US" sz="1600" b="1" dirty="0"/>
              <a:t>      Ezekiel</a:t>
            </a:r>
          </a:p>
        </p:txBody>
      </p:sp>
      <p:cxnSp>
        <p:nvCxnSpPr>
          <p:cNvPr id="67" name="Straight Connector 66"/>
          <p:cNvCxnSpPr/>
          <p:nvPr/>
        </p:nvCxnSpPr>
        <p:spPr>
          <a:xfrm rot="5400000">
            <a:off x="1858104" y="2781300"/>
            <a:ext cx="27432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820004" y="28956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1820004" y="36576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1743804" y="3200400"/>
            <a:ext cx="1143000" cy="0"/>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591404" y="1524000"/>
            <a:ext cx="1981200" cy="615553"/>
          </a:xfrm>
          <a:prstGeom prst="rect">
            <a:avLst/>
          </a:prstGeom>
          <a:noFill/>
        </p:spPr>
        <p:txBody>
          <a:bodyPr wrap="square" rtlCol="0">
            <a:spAutoFit/>
          </a:bodyPr>
          <a:lstStyle/>
          <a:p>
            <a:r>
              <a:rPr lang="en-US" dirty="0"/>
              <a:t>    </a:t>
            </a:r>
            <a:r>
              <a:rPr lang="en-US" sz="1600" b="1" dirty="0">
                <a:latin typeface="Arial Black" pitchFamily="34" charset="0"/>
              </a:rPr>
              <a:t>About the </a:t>
            </a:r>
          </a:p>
          <a:p>
            <a:r>
              <a:rPr lang="en-US" sz="1600" b="1" dirty="0">
                <a:latin typeface="Arial Black" pitchFamily="34" charset="0"/>
              </a:rPr>
              <a:t>     Prophet</a:t>
            </a:r>
          </a:p>
        </p:txBody>
      </p:sp>
      <p:cxnSp>
        <p:nvCxnSpPr>
          <p:cNvPr id="53" name="Straight Connector 52"/>
          <p:cNvCxnSpPr/>
          <p:nvPr/>
        </p:nvCxnSpPr>
        <p:spPr>
          <a:xfrm rot="5400000">
            <a:off x="5363304" y="2781300"/>
            <a:ext cx="2743200" cy="2286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020404" y="3852446"/>
            <a:ext cx="1578879" cy="338554"/>
          </a:xfrm>
          <a:prstGeom prst="rect">
            <a:avLst/>
          </a:prstGeom>
          <a:noFill/>
        </p:spPr>
        <p:txBody>
          <a:bodyPr wrap="square" rtlCol="0">
            <a:spAutoFit/>
          </a:bodyPr>
          <a:lstStyle/>
          <a:p>
            <a:r>
              <a:rPr lang="en-US" sz="1600" dirty="0"/>
              <a:t>Chapters 25-32</a:t>
            </a:r>
          </a:p>
        </p:txBody>
      </p:sp>
      <p:sp>
        <p:nvSpPr>
          <p:cNvPr id="57" name="TextBox 56"/>
          <p:cNvSpPr txBox="1"/>
          <p:nvPr/>
        </p:nvSpPr>
        <p:spPr>
          <a:xfrm>
            <a:off x="3496404" y="1524000"/>
            <a:ext cx="1819561" cy="584775"/>
          </a:xfrm>
          <a:prstGeom prst="rect">
            <a:avLst/>
          </a:prstGeom>
          <a:noFill/>
        </p:spPr>
        <p:txBody>
          <a:bodyPr wrap="square" rtlCol="0">
            <a:spAutoFit/>
          </a:bodyPr>
          <a:lstStyle/>
          <a:p>
            <a:r>
              <a:rPr lang="en-US" sz="1600" dirty="0">
                <a:latin typeface="Arial Black" pitchFamily="34" charset="0"/>
              </a:rPr>
              <a:t>  Judgment </a:t>
            </a:r>
          </a:p>
          <a:p>
            <a:r>
              <a:rPr lang="en-US" sz="1600" dirty="0">
                <a:latin typeface="Arial Black" pitchFamily="34" charset="0"/>
              </a:rPr>
              <a:t>  on Judah</a:t>
            </a:r>
          </a:p>
        </p:txBody>
      </p:sp>
      <p:sp>
        <p:nvSpPr>
          <p:cNvPr id="58" name="TextBox 57"/>
          <p:cNvSpPr txBox="1"/>
          <p:nvPr/>
        </p:nvSpPr>
        <p:spPr>
          <a:xfrm>
            <a:off x="5020404" y="1524000"/>
            <a:ext cx="2090122" cy="584775"/>
          </a:xfrm>
          <a:prstGeom prst="rect">
            <a:avLst/>
          </a:prstGeom>
          <a:noFill/>
        </p:spPr>
        <p:txBody>
          <a:bodyPr wrap="square" rtlCol="0">
            <a:spAutoFit/>
          </a:bodyPr>
          <a:lstStyle/>
          <a:p>
            <a:r>
              <a:rPr lang="en-US" sz="1600" dirty="0">
                <a:latin typeface="Arial Black" pitchFamily="34" charset="0"/>
              </a:rPr>
              <a:t>   Judgment </a:t>
            </a:r>
          </a:p>
          <a:p>
            <a:r>
              <a:rPr lang="en-US" sz="1600" dirty="0">
                <a:latin typeface="Arial Black" pitchFamily="34" charset="0"/>
              </a:rPr>
              <a:t>on the Nations</a:t>
            </a:r>
          </a:p>
        </p:txBody>
      </p:sp>
      <p:sp>
        <p:nvSpPr>
          <p:cNvPr id="59" name="TextBox 58"/>
          <p:cNvSpPr txBox="1"/>
          <p:nvPr/>
        </p:nvSpPr>
        <p:spPr>
          <a:xfrm rot="10800000" flipV="1">
            <a:off x="1524001" y="2067579"/>
            <a:ext cx="2161398" cy="523220"/>
          </a:xfrm>
          <a:prstGeom prst="rect">
            <a:avLst/>
          </a:prstGeom>
          <a:noFill/>
        </p:spPr>
        <p:txBody>
          <a:bodyPr wrap="square" rtlCol="0">
            <a:spAutoFit/>
          </a:bodyPr>
          <a:lstStyle/>
          <a:p>
            <a:r>
              <a:rPr lang="en-US" sz="1400" dirty="0">
                <a:latin typeface="Abadi MT Condensed Extra Bold" charset="0"/>
                <a:ea typeface="Abadi MT Condensed Extra Bold" charset="0"/>
                <a:cs typeface="Abadi MT Condensed Extra Bold" charset="0"/>
              </a:rPr>
              <a:t>   EZEKIEL’S CALL</a:t>
            </a:r>
            <a:br>
              <a:rPr lang="en-US" sz="1400" dirty="0">
                <a:latin typeface="Abadi MT Condensed Extra Bold" charset="0"/>
                <a:ea typeface="Abadi MT Condensed Extra Bold" charset="0"/>
                <a:cs typeface="Abadi MT Condensed Extra Bold" charset="0"/>
              </a:rPr>
            </a:br>
            <a:r>
              <a:rPr lang="en-US" sz="1400" dirty="0">
                <a:latin typeface="Abadi MT Condensed Extra Bold" charset="0"/>
                <a:ea typeface="Abadi MT Condensed Extra Bold" charset="0"/>
                <a:cs typeface="Abadi MT Condensed Extra Bold" charset="0"/>
              </a:rPr>
              <a:t>AND COMMISSION</a:t>
            </a:r>
          </a:p>
        </p:txBody>
      </p:sp>
      <p:sp>
        <p:nvSpPr>
          <p:cNvPr id="63" name="TextBox 62"/>
          <p:cNvSpPr txBox="1"/>
          <p:nvPr/>
        </p:nvSpPr>
        <p:spPr>
          <a:xfrm>
            <a:off x="3429000" y="2067580"/>
            <a:ext cx="1427557" cy="523220"/>
          </a:xfrm>
          <a:prstGeom prst="rect">
            <a:avLst/>
          </a:prstGeom>
          <a:noFill/>
        </p:spPr>
        <p:txBody>
          <a:bodyPr wrap="square" rtlCol="0">
            <a:spAutoFit/>
          </a:bodyPr>
          <a:lstStyle/>
          <a:p>
            <a:r>
              <a:rPr lang="en-US" sz="1400" dirty="0">
                <a:latin typeface="Abadi MT Condensed Extra Bold" charset="0"/>
                <a:ea typeface="Abadi MT Condensed Extra Bold" charset="0"/>
                <a:cs typeface="Abadi MT Condensed Extra Bold" charset="0"/>
              </a:rPr>
              <a:t>GOD’S GLORY</a:t>
            </a:r>
          </a:p>
          <a:p>
            <a:r>
              <a:rPr lang="en-US" sz="1400" dirty="0">
                <a:latin typeface="Abadi MT Condensed Extra Bold" charset="0"/>
                <a:ea typeface="Abadi MT Condensed Extra Bold" charset="0"/>
                <a:cs typeface="Abadi MT Condensed Extra Bold" charset="0"/>
              </a:rPr>
              <a:t>    DEPARTS</a:t>
            </a:r>
          </a:p>
        </p:txBody>
      </p:sp>
      <p:sp>
        <p:nvSpPr>
          <p:cNvPr id="65" name="TextBox 64"/>
          <p:cNvSpPr txBox="1"/>
          <p:nvPr/>
        </p:nvSpPr>
        <p:spPr>
          <a:xfrm>
            <a:off x="5029200" y="2067580"/>
            <a:ext cx="1752600" cy="523220"/>
          </a:xfrm>
          <a:prstGeom prst="rect">
            <a:avLst/>
          </a:prstGeom>
          <a:noFill/>
        </p:spPr>
        <p:txBody>
          <a:bodyPr wrap="square" rtlCol="0">
            <a:spAutoFit/>
          </a:bodyPr>
          <a:lstStyle/>
          <a:p>
            <a:r>
              <a:rPr lang="en-US" sz="1400" dirty="0"/>
              <a:t>   </a:t>
            </a:r>
            <a:r>
              <a:rPr lang="en-US" sz="1400" dirty="0">
                <a:latin typeface="Abadi MT Condensed Extra Bold" charset="0"/>
                <a:ea typeface="Abadi MT Condensed Extra Bold" charset="0"/>
                <a:cs typeface="Abadi MT Condensed Extra Bold" charset="0"/>
              </a:rPr>
              <a:t>ALL NATIONS </a:t>
            </a:r>
          </a:p>
          <a:p>
            <a:r>
              <a:rPr lang="en-US" sz="1400" dirty="0">
                <a:latin typeface="Abadi MT Condensed Extra Bold" charset="0"/>
                <a:ea typeface="Abadi MT Condensed Extra Bold" charset="0"/>
                <a:cs typeface="Abadi MT Condensed Extra Bold" charset="0"/>
              </a:rPr>
              <a:t>ANSWER TO GOD</a:t>
            </a:r>
          </a:p>
        </p:txBody>
      </p:sp>
      <p:sp>
        <p:nvSpPr>
          <p:cNvPr id="66" name="TextBox 65"/>
          <p:cNvSpPr txBox="1"/>
          <p:nvPr/>
        </p:nvSpPr>
        <p:spPr>
          <a:xfrm>
            <a:off x="7010400" y="2067580"/>
            <a:ext cx="1422748" cy="523220"/>
          </a:xfrm>
          <a:prstGeom prst="rect">
            <a:avLst/>
          </a:prstGeom>
          <a:noFill/>
        </p:spPr>
        <p:txBody>
          <a:bodyPr wrap="square" rtlCol="0">
            <a:spAutoFit/>
          </a:bodyPr>
          <a:lstStyle/>
          <a:p>
            <a:r>
              <a:rPr lang="en-US" sz="1400" dirty="0">
                <a:latin typeface="Abadi MT Condensed Extra Bold" charset="0"/>
                <a:ea typeface="Abadi MT Condensed Extra Bold" charset="0"/>
                <a:cs typeface="Abadi MT Condensed Extra Bold" charset="0"/>
              </a:rPr>
              <a:t>GOD’S GLORY</a:t>
            </a:r>
            <a:br>
              <a:rPr lang="en-US" sz="1400" dirty="0">
                <a:latin typeface="Abadi MT Condensed Extra Bold" charset="0"/>
                <a:ea typeface="Abadi MT Condensed Extra Bold" charset="0"/>
                <a:cs typeface="Abadi MT Condensed Extra Bold" charset="0"/>
              </a:rPr>
            </a:br>
            <a:r>
              <a:rPr lang="en-US" sz="1400" dirty="0">
                <a:latin typeface="Abadi MT Condensed Extra Bold" charset="0"/>
                <a:ea typeface="Abadi MT Condensed Extra Bold" charset="0"/>
                <a:cs typeface="Abadi MT Condensed Extra Bold" charset="0"/>
              </a:rPr>
              <a:t>   RETURNS</a:t>
            </a:r>
          </a:p>
        </p:txBody>
      </p:sp>
      <p:sp>
        <p:nvSpPr>
          <p:cNvPr id="68" name="TextBox 67"/>
          <p:cNvSpPr txBox="1"/>
          <p:nvPr/>
        </p:nvSpPr>
        <p:spPr>
          <a:xfrm>
            <a:off x="1515204" y="2590800"/>
            <a:ext cx="1943800" cy="307777"/>
          </a:xfrm>
          <a:prstGeom prst="rect">
            <a:avLst/>
          </a:prstGeom>
          <a:noFill/>
        </p:spPr>
        <p:txBody>
          <a:bodyPr wrap="square" rtlCol="0">
            <a:spAutoFit/>
          </a:bodyPr>
          <a:lstStyle/>
          <a:p>
            <a:r>
              <a:rPr lang="en-US" sz="1400" dirty="0"/>
              <a:t>  </a:t>
            </a:r>
            <a:r>
              <a:rPr lang="en-US" sz="1400" b="1" dirty="0"/>
              <a:t>God’s hand on him</a:t>
            </a:r>
          </a:p>
        </p:txBody>
      </p:sp>
      <p:sp>
        <p:nvSpPr>
          <p:cNvPr id="69" name="TextBox 68"/>
          <p:cNvSpPr txBox="1"/>
          <p:nvPr/>
        </p:nvSpPr>
        <p:spPr>
          <a:xfrm>
            <a:off x="1515204" y="2895600"/>
            <a:ext cx="1821857" cy="307777"/>
          </a:xfrm>
          <a:prstGeom prst="rect">
            <a:avLst/>
          </a:prstGeom>
          <a:noFill/>
        </p:spPr>
        <p:txBody>
          <a:bodyPr wrap="square" rtlCol="0">
            <a:spAutoFit/>
          </a:bodyPr>
          <a:lstStyle/>
          <a:p>
            <a:r>
              <a:rPr lang="en-US" sz="1400" dirty="0"/>
              <a:t>  </a:t>
            </a:r>
            <a:r>
              <a:rPr lang="en-US" sz="1400" b="1" dirty="0"/>
              <a:t>God’s word in Him</a:t>
            </a:r>
          </a:p>
        </p:txBody>
      </p:sp>
      <p:sp>
        <p:nvSpPr>
          <p:cNvPr id="73" name="TextBox 72"/>
          <p:cNvSpPr txBox="1"/>
          <p:nvPr/>
        </p:nvSpPr>
        <p:spPr>
          <a:xfrm>
            <a:off x="1569343" y="3200138"/>
            <a:ext cx="1600200" cy="523220"/>
          </a:xfrm>
          <a:prstGeom prst="rect">
            <a:avLst/>
          </a:prstGeom>
          <a:noFill/>
        </p:spPr>
        <p:txBody>
          <a:bodyPr wrap="square" rtlCol="0">
            <a:spAutoFit/>
          </a:bodyPr>
          <a:lstStyle/>
          <a:p>
            <a:r>
              <a:rPr lang="en-US" sz="1400" dirty="0"/>
              <a:t>  </a:t>
            </a:r>
            <a:r>
              <a:rPr lang="en-US" sz="1400" b="1" dirty="0"/>
              <a:t>God’s message   </a:t>
            </a:r>
            <a:br>
              <a:rPr lang="en-US" sz="1400" b="1" dirty="0"/>
            </a:br>
            <a:r>
              <a:rPr lang="en-US" sz="1400" b="1" dirty="0"/>
              <a:t>     through him </a:t>
            </a:r>
          </a:p>
        </p:txBody>
      </p:sp>
      <p:sp>
        <p:nvSpPr>
          <p:cNvPr id="79" name="TextBox 78"/>
          <p:cNvSpPr txBox="1"/>
          <p:nvPr/>
        </p:nvSpPr>
        <p:spPr>
          <a:xfrm>
            <a:off x="1439004" y="4284821"/>
            <a:ext cx="7086600" cy="738664"/>
          </a:xfrm>
          <a:prstGeom prst="rect">
            <a:avLst/>
          </a:prstGeom>
          <a:noFill/>
        </p:spPr>
        <p:txBody>
          <a:bodyPr wrap="square" rtlCol="0">
            <a:spAutoFit/>
          </a:bodyPr>
          <a:lstStyle/>
          <a:p>
            <a:r>
              <a:rPr lang="en-US" sz="1400" b="1" dirty="0">
                <a:latin typeface="Arial Narrow" charset="0"/>
                <a:ea typeface="Arial Narrow" charset="0"/>
                <a:cs typeface="Arial Narrow" charset="0"/>
              </a:rPr>
              <a:t>“Then they will know that I am the LORD their God because I made them go into exile among the nations, and then gathered them again to their own land; and I will leave none of them there any longer.” (39:28, NASV)</a:t>
            </a:r>
          </a:p>
        </p:txBody>
      </p:sp>
      <p:sp>
        <p:nvSpPr>
          <p:cNvPr id="80" name="TextBox 79"/>
          <p:cNvSpPr txBox="1"/>
          <p:nvPr/>
        </p:nvSpPr>
        <p:spPr>
          <a:xfrm>
            <a:off x="1591404" y="5684968"/>
            <a:ext cx="7400196" cy="584775"/>
          </a:xfrm>
          <a:prstGeom prst="rect">
            <a:avLst/>
          </a:prstGeom>
          <a:noFill/>
        </p:spPr>
        <p:txBody>
          <a:bodyPr wrap="square" rtlCol="0">
            <a:spAutoFit/>
          </a:bodyPr>
          <a:lstStyle/>
          <a:p>
            <a:r>
              <a:rPr lang="en-US" sz="1600" b="1" dirty="0"/>
              <a:t>The tender twig that becomes a stately cedar (17:22-24); the true and caring Shepherd     (Chap. 34)</a:t>
            </a:r>
          </a:p>
        </p:txBody>
      </p:sp>
      <p:sp>
        <p:nvSpPr>
          <p:cNvPr id="60" name="TextBox 59"/>
          <p:cNvSpPr txBox="1"/>
          <p:nvPr/>
        </p:nvSpPr>
        <p:spPr>
          <a:xfrm>
            <a:off x="76200" y="1507146"/>
            <a:ext cx="1439004" cy="1077218"/>
          </a:xfrm>
          <a:prstGeom prst="rect">
            <a:avLst/>
          </a:prstGeom>
          <a:noFill/>
        </p:spPr>
        <p:txBody>
          <a:bodyPr wrap="square" rtlCol="0">
            <a:spAutoFit/>
          </a:bodyPr>
          <a:lstStyle/>
          <a:p>
            <a:r>
              <a:rPr lang="en-US" sz="1600" b="1" dirty="0">
                <a:latin typeface="Abadi MT Condensed Extra Bold" charset="0"/>
                <a:ea typeface="Abadi MT Condensed Extra Bold" charset="0"/>
                <a:cs typeface="Abadi MT Condensed Extra Bold" charset="0"/>
              </a:rPr>
              <a:t>Deported</a:t>
            </a:r>
            <a:r>
              <a:rPr lang="en-US" sz="1600" b="1" dirty="0"/>
              <a:t> </a:t>
            </a:r>
            <a:r>
              <a:rPr lang="en-US" sz="1600" b="1" dirty="0">
                <a:latin typeface="Abadi MT Condensed Extra Bold" charset="0"/>
                <a:ea typeface="Abadi MT Condensed Extra Bold" charset="0"/>
                <a:cs typeface="Abadi MT Condensed Extra Bold" charset="0"/>
              </a:rPr>
              <a:t>to Babylon at 25 yrs. old  </a:t>
            </a:r>
            <a:r>
              <a:rPr lang="en-US" sz="1400" b="1" dirty="0">
                <a:latin typeface="Abadi MT Condensed Extra Bold" charset="0"/>
                <a:ea typeface="Abadi MT Condensed Extra Bold" charset="0"/>
                <a:cs typeface="Abadi MT Condensed Extra Bold" charset="0"/>
              </a:rPr>
              <a:t>(2 Ki. 24:8-17)</a:t>
            </a:r>
          </a:p>
        </p:txBody>
      </p:sp>
      <p:sp>
        <p:nvSpPr>
          <p:cNvPr id="4" name="TextBox 3"/>
          <p:cNvSpPr txBox="1"/>
          <p:nvPr/>
        </p:nvSpPr>
        <p:spPr>
          <a:xfrm>
            <a:off x="228600" y="398380"/>
            <a:ext cx="2371964" cy="646331"/>
          </a:xfrm>
          <a:prstGeom prst="rect">
            <a:avLst/>
          </a:prstGeom>
          <a:solidFill>
            <a:schemeClr val="accent1"/>
          </a:solidFill>
        </p:spPr>
        <p:txBody>
          <a:bodyPr wrap="square" rtlCol="0">
            <a:spAutoFit/>
          </a:bodyPr>
          <a:lstStyle/>
          <a:p>
            <a:r>
              <a:rPr lang="en-US" b="1" dirty="0">
                <a:latin typeface="Abadi MT Condensed Extra Bold" charset="0"/>
                <a:ea typeface="Abadi MT Condensed Extra Bold" charset="0"/>
                <a:cs typeface="Abadi MT Condensed Extra Bold" charset="0"/>
              </a:rPr>
              <a:t>“</a:t>
            </a:r>
            <a:r>
              <a:rPr lang="en-US" b="1" dirty="0" err="1">
                <a:latin typeface="Abadi MT Condensed Extra Bold" charset="0"/>
                <a:ea typeface="Abadi MT Condensed Extra Bold" charset="0"/>
                <a:cs typeface="Abadi MT Condensed Extra Bold" charset="0"/>
              </a:rPr>
              <a:t>Yechezqel</a:t>
            </a:r>
            <a:r>
              <a:rPr lang="en-US" b="1" dirty="0">
                <a:latin typeface="Abadi MT Condensed Extra Bold" charset="0"/>
                <a:ea typeface="Abadi MT Condensed Extra Bold" charset="0"/>
                <a:cs typeface="Abadi MT Condensed Extra Bold" charset="0"/>
              </a:rPr>
              <a:t>” means “God strengthens”</a:t>
            </a:r>
          </a:p>
        </p:txBody>
      </p:sp>
      <p:sp>
        <p:nvSpPr>
          <p:cNvPr id="6" name="TextBox 5"/>
          <p:cNvSpPr txBox="1"/>
          <p:nvPr/>
        </p:nvSpPr>
        <p:spPr>
          <a:xfrm>
            <a:off x="30857" y="2819400"/>
            <a:ext cx="1410379" cy="1323439"/>
          </a:xfrm>
          <a:prstGeom prst="rect">
            <a:avLst/>
          </a:prstGeom>
          <a:noFill/>
        </p:spPr>
        <p:txBody>
          <a:bodyPr wrap="square" rtlCol="0">
            <a:spAutoFit/>
          </a:bodyPr>
          <a:lstStyle/>
          <a:p>
            <a:r>
              <a:rPr lang="en-US" sz="1600" dirty="0">
                <a:latin typeface="Abadi MT Condensed Extra Bold" charset="0"/>
                <a:ea typeface="Abadi MT Condensed Extra Bold" charset="0"/>
                <a:cs typeface="Abadi MT Condensed Extra Bold" charset="0"/>
              </a:rPr>
              <a:t>Began at 30-years old -   5 years after </a:t>
            </a:r>
          </a:p>
          <a:p>
            <a:r>
              <a:rPr lang="en-US" sz="1600" dirty="0">
                <a:latin typeface="Abadi MT Condensed Extra Bold" charset="0"/>
                <a:ea typeface="Abadi MT Condensed Extra Bold" charset="0"/>
                <a:cs typeface="Abadi MT Condensed Extra Bold" charset="0"/>
              </a:rPr>
              <a:t>he was deported(1:1)</a:t>
            </a:r>
          </a:p>
        </p:txBody>
      </p:sp>
      <p:sp>
        <p:nvSpPr>
          <p:cNvPr id="7" name="TextBox 6"/>
          <p:cNvSpPr txBox="1"/>
          <p:nvPr/>
        </p:nvSpPr>
        <p:spPr>
          <a:xfrm>
            <a:off x="5814818" y="180133"/>
            <a:ext cx="3176782" cy="1077218"/>
          </a:xfrm>
          <a:prstGeom prst="rect">
            <a:avLst/>
          </a:prstGeom>
          <a:solidFill>
            <a:schemeClr val="accent1"/>
          </a:solidFill>
        </p:spPr>
        <p:txBody>
          <a:bodyPr wrap="square" rtlCol="0">
            <a:spAutoFit/>
          </a:bodyPr>
          <a:lstStyle/>
          <a:p>
            <a:r>
              <a:rPr lang="en-US" sz="1600" dirty="0">
                <a:latin typeface="Abadi MT Condensed Extra Bold" charset="0"/>
                <a:ea typeface="Abadi MT Condensed Extra Bold" charset="0"/>
                <a:cs typeface="Abadi MT Condensed Extra Bold" charset="0"/>
              </a:rPr>
              <a:t>He was among those exiled in Nebuchadnezzar’s second offensive, in 597 B.C. – 11 years before the city was sacked</a:t>
            </a:r>
          </a:p>
        </p:txBody>
      </p:sp>
      <p:cxnSp>
        <p:nvCxnSpPr>
          <p:cNvPr id="11" name="Straight Connector 10"/>
          <p:cNvCxnSpPr/>
          <p:nvPr/>
        </p:nvCxnSpPr>
        <p:spPr>
          <a:xfrm>
            <a:off x="282116" y="2744688"/>
            <a:ext cx="107601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200400" y="2609671"/>
            <a:ext cx="1678023" cy="1200329"/>
          </a:xfrm>
          <a:prstGeom prst="rect">
            <a:avLst/>
          </a:prstGeom>
          <a:noFill/>
        </p:spPr>
        <p:txBody>
          <a:bodyPr wrap="none" rtlCol="0">
            <a:spAutoFit/>
          </a:bodyPr>
          <a:lstStyle/>
          <a:p>
            <a:pPr marL="91440" indent="-91440">
              <a:buFontTx/>
              <a:buChar char="-"/>
            </a:pPr>
            <a:r>
              <a:rPr lang="en-US" sz="1200" b="1" dirty="0"/>
              <a:t>Judah’s rebellion</a:t>
            </a:r>
          </a:p>
          <a:p>
            <a:pPr marL="91440" indent="-91440">
              <a:buFontTx/>
              <a:buChar char="-"/>
            </a:pPr>
            <a:r>
              <a:rPr lang="en-US" sz="1200" b="1" dirty="0"/>
              <a:t>Judah’s destruction</a:t>
            </a:r>
          </a:p>
          <a:p>
            <a:pPr marL="91440" indent="-91440">
              <a:buFontTx/>
              <a:buChar char="-"/>
            </a:pPr>
            <a:r>
              <a:rPr lang="en-US" sz="1200" b="1" dirty="0"/>
              <a:t>Glory departs temple</a:t>
            </a:r>
          </a:p>
          <a:p>
            <a:pPr marL="91440" indent="-91440">
              <a:buFontTx/>
              <a:buChar char="-"/>
            </a:pPr>
            <a:r>
              <a:rPr lang="en-US" sz="1200" b="1" dirty="0"/>
              <a:t>False prophets</a:t>
            </a:r>
          </a:p>
          <a:p>
            <a:pPr marL="91440" indent="-91440">
              <a:buFontTx/>
              <a:buChar char="-"/>
            </a:pPr>
            <a:r>
              <a:rPr lang="en-US" sz="1200" b="1" dirty="0"/>
              <a:t>Elder’s idolatry</a:t>
            </a:r>
          </a:p>
          <a:p>
            <a:pPr marL="91440" indent="-91440">
              <a:buFontTx/>
              <a:buChar char="-"/>
            </a:pPr>
            <a:r>
              <a:rPr lang="en-US" sz="1200" b="1" dirty="0"/>
              <a:t>Parables &amp; Visions</a:t>
            </a:r>
          </a:p>
        </p:txBody>
      </p:sp>
      <p:sp>
        <p:nvSpPr>
          <p:cNvPr id="62" name="TextBox 61"/>
          <p:cNvSpPr txBox="1"/>
          <p:nvPr/>
        </p:nvSpPr>
        <p:spPr>
          <a:xfrm>
            <a:off x="6705600" y="2612648"/>
            <a:ext cx="1875193" cy="1200329"/>
          </a:xfrm>
          <a:prstGeom prst="rect">
            <a:avLst/>
          </a:prstGeom>
          <a:noFill/>
        </p:spPr>
        <p:txBody>
          <a:bodyPr wrap="none" rtlCol="0">
            <a:spAutoFit/>
          </a:bodyPr>
          <a:lstStyle/>
          <a:p>
            <a:pPr marL="91440" indent="-91440">
              <a:buFontTx/>
              <a:buChar char="-"/>
            </a:pPr>
            <a:r>
              <a:rPr lang="en-US" sz="1200" b="1" dirty="0"/>
              <a:t>Ezekiel recommissioned</a:t>
            </a:r>
          </a:p>
          <a:p>
            <a:pPr marL="91440" indent="-91440">
              <a:buFontTx/>
              <a:buChar char="-"/>
            </a:pPr>
            <a:r>
              <a:rPr lang="en-US" sz="1200" b="1" dirty="0"/>
              <a:t>Israel restored</a:t>
            </a:r>
          </a:p>
          <a:p>
            <a:pPr marL="91440" indent="-91440">
              <a:buFontTx/>
              <a:buChar char="-"/>
            </a:pPr>
            <a:r>
              <a:rPr lang="en-US" sz="1200" b="1" dirty="0"/>
              <a:t>Israel resurrected</a:t>
            </a:r>
          </a:p>
          <a:p>
            <a:pPr marL="91440" indent="-91440">
              <a:buFontTx/>
              <a:buChar char="-"/>
            </a:pPr>
            <a:r>
              <a:rPr lang="en-US" sz="1200" b="1" dirty="0"/>
              <a:t>Gog/Magog rejected</a:t>
            </a:r>
          </a:p>
          <a:p>
            <a:pPr marL="91440" indent="-91440">
              <a:buFontTx/>
              <a:buChar char="-"/>
            </a:pPr>
            <a:r>
              <a:rPr lang="en-US" sz="1200" b="1" dirty="0"/>
              <a:t>Temple rebuilt</a:t>
            </a:r>
          </a:p>
          <a:p>
            <a:pPr marL="91440" indent="-91440">
              <a:buFontTx/>
              <a:buChar char="-"/>
            </a:pPr>
            <a:r>
              <a:rPr lang="en-US" sz="1200" b="1" dirty="0"/>
              <a:t>Glory returns to temple</a:t>
            </a:r>
          </a:p>
        </p:txBody>
      </p:sp>
      <p:sp>
        <p:nvSpPr>
          <p:cNvPr id="70" name="TextBox 69"/>
          <p:cNvSpPr txBox="1"/>
          <p:nvPr/>
        </p:nvSpPr>
        <p:spPr>
          <a:xfrm>
            <a:off x="5132618" y="2609671"/>
            <a:ext cx="1420582" cy="1200329"/>
          </a:xfrm>
          <a:prstGeom prst="rect">
            <a:avLst/>
          </a:prstGeom>
          <a:noFill/>
        </p:spPr>
        <p:txBody>
          <a:bodyPr wrap="none" rtlCol="0">
            <a:spAutoFit/>
          </a:bodyPr>
          <a:lstStyle/>
          <a:p>
            <a:r>
              <a:rPr lang="en-US" sz="1200" b="1" dirty="0"/>
              <a:t>Judgment against:</a:t>
            </a:r>
          </a:p>
          <a:p>
            <a:pPr marL="91440" indent="-91440">
              <a:buFontTx/>
              <a:buChar char="-"/>
            </a:pPr>
            <a:r>
              <a:rPr lang="en-US" sz="1200" b="1" dirty="0"/>
              <a:t>Ammon</a:t>
            </a:r>
          </a:p>
          <a:p>
            <a:pPr marL="91440" indent="-91440">
              <a:buFontTx/>
              <a:buChar char="-"/>
            </a:pPr>
            <a:r>
              <a:rPr lang="en-US" sz="1200" b="1" dirty="0"/>
              <a:t>Moab &amp; Edom</a:t>
            </a:r>
          </a:p>
          <a:p>
            <a:pPr marL="91440" indent="-91440">
              <a:buFontTx/>
              <a:buChar char="-"/>
            </a:pPr>
            <a:r>
              <a:rPr lang="en-US" sz="1200" b="1" dirty="0"/>
              <a:t>Philistia</a:t>
            </a:r>
          </a:p>
          <a:p>
            <a:pPr marL="91440" indent="-91440">
              <a:buFontTx/>
              <a:buChar char="-"/>
            </a:pPr>
            <a:r>
              <a:rPr lang="en-US" sz="1200" b="1" dirty="0" err="1"/>
              <a:t>Tyre</a:t>
            </a:r>
            <a:endParaRPr lang="en-US" sz="1200" b="1" dirty="0"/>
          </a:p>
          <a:p>
            <a:pPr marL="91440" indent="-91440">
              <a:buFontTx/>
              <a:buChar char="-"/>
            </a:pPr>
            <a:r>
              <a:rPr lang="en-US" sz="1200" b="1" dirty="0"/>
              <a:t>Egypt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32" y="223182"/>
            <a:ext cx="8229600" cy="1252728"/>
          </a:xfrm>
        </p:spPr>
        <p:txBody>
          <a:bodyPr>
            <a:normAutofit/>
          </a:bodyPr>
          <a:lstStyle/>
          <a:p>
            <a:pPr algn="ctr"/>
            <a:r>
              <a:rPr lang="en-US" sz="4000" dirty="0">
                <a:latin typeface="Abadi MT Condensed Extra Bold" charset="0"/>
                <a:ea typeface="Abadi MT Condensed Extra Bold" charset="0"/>
                <a:cs typeface="Abadi MT Condensed Extra Bold" charset="0"/>
              </a:rPr>
              <a:t>Ezekiel’s Call And Commission</a:t>
            </a:r>
            <a:br>
              <a:rPr lang="en-US" sz="4000" dirty="0">
                <a:latin typeface="Abadi MT Condensed Extra Bold" charset="0"/>
                <a:ea typeface="Abadi MT Condensed Extra Bold" charset="0"/>
                <a:cs typeface="Abadi MT Condensed Extra Bold" charset="0"/>
              </a:rPr>
            </a:br>
            <a:r>
              <a:rPr lang="en-US" sz="2700" dirty="0">
                <a:latin typeface="Abadi MT Condensed Extra Bold" charset="0"/>
                <a:ea typeface="Abadi MT Condensed Extra Bold" charset="0"/>
                <a:cs typeface="Abadi MT Condensed Extra Bold" charset="0"/>
              </a:rPr>
              <a:t>Chap 1 - 3</a:t>
            </a:r>
            <a:endParaRPr lang="en-US" sz="2700" dirty="0"/>
          </a:p>
        </p:txBody>
      </p:sp>
      <p:sp>
        <p:nvSpPr>
          <p:cNvPr id="4" name="TextBox 3"/>
          <p:cNvSpPr txBox="1"/>
          <p:nvPr/>
        </p:nvSpPr>
        <p:spPr>
          <a:xfrm>
            <a:off x="485423" y="1952975"/>
            <a:ext cx="8455378" cy="1015663"/>
          </a:xfrm>
          <a:prstGeom prst="rect">
            <a:avLst/>
          </a:prstGeom>
          <a:noFill/>
        </p:spPr>
        <p:txBody>
          <a:bodyPr wrap="square" rtlCol="0">
            <a:spAutoFit/>
          </a:bodyPr>
          <a:lstStyle/>
          <a:p>
            <a:r>
              <a:rPr lang="en-US" sz="2000" b="1" dirty="0" err="1">
                <a:latin typeface="Arial" panose="020B0604020202020204" pitchFamily="34" charset="0"/>
                <a:cs typeface="Arial" panose="020B0604020202020204" pitchFamily="34" charset="0"/>
              </a:rPr>
              <a:t>Ezek</a:t>
            </a:r>
            <a:r>
              <a:rPr lang="en-US" sz="2000" b="1" dirty="0">
                <a:latin typeface="Arial" panose="020B0604020202020204" pitchFamily="34" charset="0"/>
                <a:cs typeface="Arial" panose="020B0604020202020204" pitchFamily="34" charset="0"/>
              </a:rPr>
              <a:t> 1:3   </a:t>
            </a:r>
            <a:r>
              <a:rPr lang="en-US" sz="2000" b="1" i="1" dirty="0">
                <a:solidFill>
                  <a:srgbClr val="002060"/>
                </a:solidFill>
                <a:latin typeface="Arial" panose="020B0604020202020204" pitchFamily="34" charset="0"/>
                <a:cs typeface="Arial" panose="020B0604020202020204" pitchFamily="34" charset="0"/>
              </a:rPr>
              <a:t>The word of the LORD came expressly to Ezekiel the priest, the son of </a:t>
            </a:r>
            <a:r>
              <a:rPr lang="en-US" sz="2000" b="1" i="1" dirty="0" err="1">
                <a:solidFill>
                  <a:srgbClr val="002060"/>
                </a:solidFill>
                <a:latin typeface="Arial" panose="020B0604020202020204" pitchFamily="34" charset="0"/>
                <a:cs typeface="Arial" panose="020B0604020202020204" pitchFamily="34" charset="0"/>
              </a:rPr>
              <a:t>Buzi</a:t>
            </a:r>
            <a:r>
              <a:rPr lang="en-US" sz="2000" b="1" i="1" dirty="0">
                <a:solidFill>
                  <a:srgbClr val="002060"/>
                </a:solidFill>
                <a:latin typeface="Arial" panose="020B0604020202020204" pitchFamily="34" charset="0"/>
                <a:cs typeface="Arial" panose="020B0604020202020204" pitchFamily="34" charset="0"/>
              </a:rPr>
              <a:t>, in the land of the Chaldeans by the River </a:t>
            </a:r>
            <a:r>
              <a:rPr lang="en-US" sz="2000" b="1" i="1" dirty="0" err="1">
                <a:solidFill>
                  <a:srgbClr val="002060"/>
                </a:solidFill>
                <a:latin typeface="Arial" panose="020B0604020202020204" pitchFamily="34" charset="0"/>
                <a:cs typeface="Arial" panose="020B0604020202020204" pitchFamily="34" charset="0"/>
              </a:rPr>
              <a:t>Chebar</a:t>
            </a:r>
            <a:r>
              <a:rPr lang="en-US" sz="2000" b="1" i="1" dirty="0">
                <a:solidFill>
                  <a:srgbClr val="002060"/>
                </a:solidFill>
                <a:latin typeface="Arial" panose="020B0604020202020204" pitchFamily="34" charset="0"/>
                <a:cs typeface="Arial" panose="020B0604020202020204" pitchFamily="34" charset="0"/>
              </a:rPr>
              <a:t>; and the hand of the LORD was upon him there.</a:t>
            </a:r>
          </a:p>
        </p:txBody>
      </p:sp>
      <p:sp>
        <p:nvSpPr>
          <p:cNvPr id="5" name="TextBox 4"/>
          <p:cNvSpPr txBox="1"/>
          <p:nvPr/>
        </p:nvSpPr>
        <p:spPr>
          <a:xfrm>
            <a:off x="485422" y="3409241"/>
            <a:ext cx="8353777" cy="2862322"/>
          </a:xfrm>
          <a:prstGeom prst="rect">
            <a:avLst/>
          </a:prstGeom>
          <a:noFill/>
        </p:spPr>
        <p:txBody>
          <a:bodyPr wrap="square" rtlCol="0">
            <a:spAutoFit/>
          </a:bodyPr>
          <a:lstStyle/>
          <a:p>
            <a:r>
              <a:rPr lang="en-US" sz="2000" b="1" dirty="0" err="1">
                <a:latin typeface="Arial" panose="020B0604020202020204" pitchFamily="34" charset="0"/>
                <a:cs typeface="Arial" panose="020B0604020202020204" pitchFamily="34" charset="0"/>
              </a:rPr>
              <a:t>Ezek</a:t>
            </a:r>
            <a:r>
              <a:rPr lang="en-US" sz="2000" b="1" dirty="0">
                <a:latin typeface="Arial" panose="020B0604020202020204" pitchFamily="34" charset="0"/>
                <a:cs typeface="Arial" panose="020B0604020202020204" pitchFamily="34" charset="0"/>
              </a:rPr>
              <a:t> 1:4  . . . </a:t>
            </a:r>
            <a:r>
              <a:rPr lang="en-US" sz="2000" b="1" i="1" dirty="0">
                <a:solidFill>
                  <a:srgbClr val="002060"/>
                </a:solidFill>
                <a:latin typeface="Arial" panose="020B0604020202020204" pitchFamily="34" charset="0"/>
                <a:cs typeface="Arial" panose="020B0604020202020204" pitchFamily="34" charset="0"/>
              </a:rPr>
              <a:t>a whirlwind was coming out of the north, a great cloud with raging fire engulfing itself . . . </a:t>
            </a:r>
          </a:p>
          <a:p>
            <a:r>
              <a:rPr lang="en-US" sz="2000" b="1" dirty="0">
                <a:latin typeface="Arial" panose="020B0604020202020204" pitchFamily="34" charset="0"/>
                <a:cs typeface="Arial" panose="020B0604020202020204" pitchFamily="34" charset="0"/>
              </a:rPr>
              <a:t>1:5 </a:t>
            </a:r>
            <a:r>
              <a:rPr lang="en-US" sz="2000" b="1" i="1" dirty="0">
                <a:solidFill>
                  <a:srgbClr val="002060"/>
                </a:solidFill>
                <a:latin typeface="Arial" panose="020B0604020202020204" pitchFamily="34" charset="0"/>
                <a:cs typeface="Arial" panose="020B0604020202020204" pitchFamily="34" charset="0"/>
              </a:rPr>
              <a:t> . . . from within it came the likeness of four living creatures . . .</a:t>
            </a:r>
          </a:p>
          <a:p>
            <a:r>
              <a:rPr lang="en-US" sz="2000" b="1" dirty="0">
                <a:latin typeface="Arial" panose="020B0604020202020204" pitchFamily="34" charset="0"/>
                <a:cs typeface="Arial" panose="020B0604020202020204" pitchFamily="34" charset="0"/>
              </a:rPr>
              <a:t>1:6</a:t>
            </a:r>
            <a:r>
              <a:rPr lang="en-US" sz="2000" b="1" i="1" dirty="0">
                <a:solidFill>
                  <a:srgbClr val="002060"/>
                </a:solidFill>
                <a:latin typeface="Arial" panose="020B0604020202020204" pitchFamily="34" charset="0"/>
                <a:cs typeface="Arial" panose="020B0604020202020204" pitchFamily="34" charset="0"/>
              </a:rPr>
              <a:t>    Each one had four faces, and each one had four wings.</a:t>
            </a:r>
          </a:p>
          <a:p>
            <a:r>
              <a:rPr lang="en-US" sz="2000" b="1" dirty="0">
                <a:latin typeface="Arial" panose="020B0604020202020204" pitchFamily="34" charset="0"/>
                <a:cs typeface="Arial" panose="020B0604020202020204" pitchFamily="34" charset="0"/>
              </a:rPr>
              <a:t>1:15</a:t>
            </a:r>
            <a:r>
              <a:rPr lang="en-US" sz="2000" b="1" i="1" dirty="0">
                <a:solidFill>
                  <a:srgbClr val="002060"/>
                </a:solidFill>
                <a:latin typeface="Arial" panose="020B0604020202020204" pitchFamily="34" charset="0"/>
                <a:cs typeface="Arial" panose="020B0604020202020204" pitchFamily="34" charset="0"/>
              </a:rPr>
              <a:t>  Now as I looked at the living creatures, behold, a wheel was on the Earth beside each living creature . . . </a:t>
            </a:r>
          </a:p>
          <a:p>
            <a:r>
              <a:rPr lang="en-US" sz="2000" b="1" dirty="0">
                <a:latin typeface="Arial" panose="020B0604020202020204" pitchFamily="34" charset="0"/>
                <a:cs typeface="Arial" panose="020B0604020202020204" pitchFamily="34" charset="0"/>
              </a:rPr>
              <a:t>1:16</a:t>
            </a:r>
            <a:r>
              <a:rPr lang="en-US" sz="2000" b="1" i="1" dirty="0">
                <a:solidFill>
                  <a:srgbClr val="002060"/>
                </a:solidFill>
                <a:latin typeface="Arial" panose="020B0604020202020204" pitchFamily="34" charset="0"/>
                <a:cs typeface="Arial" panose="020B0604020202020204" pitchFamily="34" charset="0"/>
              </a:rPr>
              <a:t>  The appearance of the wheels and their workings was like the color of beryl, and all four had the same likeness.  The appearance of their workings was, as it were, a wheel in the middle of a wheel.</a:t>
            </a:r>
          </a:p>
        </p:txBody>
      </p:sp>
      <p:sp>
        <p:nvSpPr>
          <p:cNvPr id="7" name="TextBox 6"/>
          <p:cNvSpPr txBox="1"/>
          <p:nvPr/>
        </p:nvSpPr>
        <p:spPr>
          <a:xfrm>
            <a:off x="135465" y="1565110"/>
            <a:ext cx="6061531"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God calls Ezekiel in a vision by the river </a:t>
            </a:r>
            <a:r>
              <a:rPr lang="en-US" sz="2000" b="1" dirty="0" err="1">
                <a:latin typeface="Arial" panose="020B0604020202020204" pitchFamily="34" charset="0"/>
                <a:cs typeface="Arial" panose="020B0604020202020204" pitchFamily="34" charset="0"/>
              </a:rPr>
              <a:t>Chebar</a:t>
            </a:r>
            <a:r>
              <a:rPr lang="en-US" sz="2000" b="1" dirty="0">
                <a:latin typeface="Arial" panose="020B0604020202020204" pitchFamily="34" charset="0"/>
                <a:cs typeface="Arial" panose="020B0604020202020204" pitchFamily="34" charset="0"/>
              </a:rPr>
              <a:t>.</a:t>
            </a:r>
          </a:p>
        </p:txBody>
      </p:sp>
      <p:sp>
        <p:nvSpPr>
          <p:cNvPr id="9" name="TextBox 8"/>
          <p:cNvSpPr txBox="1"/>
          <p:nvPr/>
        </p:nvSpPr>
        <p:spPr>
          <a:xfrm>
            <a:off x="129819" y="3072190"/>
            <a:ext cx="6021200"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The vision displays the glory and power of God.</a:t>
            </a:r>
          </a:p>
        </p:txBody>
      </p:sp>
      <p:sp>
        <p:nvSpPr>
          <p:cNvPr id="11" name="TextBox 10"/>
          <p:cNvSpPr txBox="1"/>
          <p:nvPr/>
        </p:nvSpPr>
        <p:spPr>
          <a:xfrm>
            <a:off x="5884638" y="6392712"/>
            <a:ext cx="2557110"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All quotes from NKJV</a:t>
            </a:r>
          </a:p>
        </p:txBody>
      </p:sp>
    </p:spTree>
    <p:extLst>
      <p:ext uri="{BB962C8B-B14F-4D97-AF65-F5344CB8AC3E}">
        <p14:creationId xmlns:p14="http://schemas.microsoft.com/office/powerpoint/2010/main" val="1247223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idx="12"/>
          </p:nvPr>
        </p:nvSpPr>
        <p:spPr/>
        <p:txBody>
          <a:bodyPr/>
          <a:lstStyle/>
          <a:p>
            <a:fld id="{A686D1FC-CD0D-4D74-A83F-426DA90B096B}" type="slidenum">
              <a:rPr lang="en-US" altLang="en-US"/>
              <a:pPr/>
              <a:t>13</a:t>
            </a:fld>
            <a:endParaRPr lang="en-US" altLang="en-US"/>
          </a:p>
        </p:txBody>
      </p:sp>
      <p:pic>
        <p:nvPicPr>
          <p:cNvPr id="1026" name="Picture 2" descr="C:\Users\Ronnie\Desktop\whe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4" y="3545682"/>
            <a:ext cx="4400929" cy="330069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onnie\Desktop\Ezekiels-Wheel-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4402667" cy="3302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Ronnie\Desktop\the_wheel_300x22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2130" y="3537895"/>
            <a:ext cx="4421869" cy="331640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Ronnie\Desktop\img4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2131" y="-14301"/>
            <a:ext cx="4415193" cy="3316301"/>
          </a:xfrm>
          <a:prstGeom prst="rect">
            <a:avLst/>
          </a:prstGeom>
          <a:noFill/>
          <a:extLst>
            <a:ext uri="{909E8E84-426E-40DD-AFC4-6F175D3DCCD1}">
              <a14:hiddenFill xmlns:a14="http://schemas.microsoft.com/office/drawing/2010/main">
                <a:solidFill>
                  <a:srgbClr val="FFFFFF"/>
                </a:solidFill>
              </a14:hiddenFill>
            </a:ext>
          </a:extLst>
        </p:spPr>
      </p:pic>
      <p:sp>
        <p:nvSpPr>
          <p:cNvPr id="25605" name="Text Box 5"/>
          <p:cNvSpPr txBox="1">
            <a:spLocks noChangeArrowheads="1"/>
          </p:cNvSpPr>
          <p:nvPr/>
        </p:nvSpPr>
        <p:spPr bwMode="auto">
          <a:xfrm>
            <a:off x="1890517" y="3229364"/>
            <a:ext cx="5469552"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9pPr>
          </a:lstStyle>
          <a:p>
            <a:pPr>
              <a:buClrTx/>
              <a:buFontTx/>
              <a:buNone/>
            </a:pPr>
            <a:r>
              <a:rPr lang="en-US" altLang="en-US" sz="1800" b="1" dirty="0">
                <a:latin typeface="Arial" charset="0"/>
              </a:rPr>
              <a:t>Various Internet Imaginations of Ezekiel’s Wheel</a:t>
            </a:r>
          </a:p>
        </p:txBody>
      </p:sp>
    </p:spTree>
    <p:extLst>
      <p:ext uri="{BB962C8B-B14F-4D97-AF65-F5344CB8AC3E}">
        <p14:creationId xmlns:p14="http://schemas.microsoft.com/office/powerpoint/2010/main" val="7680742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5423" y="3431815"/>
            <a:ext cx="8455378" cy="1015663"/>
          </a:xfrm>
          <a:prstGeom prst="rect">
            <a:avLst/>
          </a:prstGeom>
          <a:noFill/>
        </p:spPr>
        <p:txBody>
          <a:bodyPr wrap="square" rtlCol="0">
            <a:spAutoFit/>
          </a:bodyPr>
          <a:lstStyle/>
          <a:p>
            <a:r>
              <a:rPr lang="en-US" sz="2000" b="1" dirty="0" err="1">
                <a:latin typeface="Arial" panose="020B0604020202020204" pitchFamily="34" charset="0"/>
                <a:cs typeface="Arial" panose="020B0604020202020204" pitchFamily="34" charset="0"/>
              </a:rPr>
              <a:t>Ezek</a:t>
            </a:r>
            <a:r>
              <a:rPr lang="en-US" sz="2000" b="1" dirty="0">
                <a:latin typeface="Arial" panose="020B0604020202020204" pitchFamily="34" charset="0"/>
                <a:cs typeface="Arial" panose="020B0604020202020204" pitchFamily="34" charset="0"/>
              </a:rPr>
              <a:t> 2:3   </a:t>
            </a:r>
            <a:r>
              <a:rPr lang="en-US" sz="2000" b="1" i="1" dirty="0">
                <a:solidFill>
                  <a:srgbClr val="002060"/>
                </a:solidFill>
                <a:latin typeface="Arial" panose="020B0604020202020204" pitchFamily="34" charset="0"/>
                <a:cs typeface="Arial" panose="020B0604020202020204" pitchFamily="34" charset="0"/>
              </a:rPr>
              <a:t>And He said to me: "Son of man, I am sending you to the children of Israel, to a rebellious nation that has rebelled against Me; they and their fathers have transgressed against Me to this very day.</a:t>
            </a:r>
          </a:p>
        </p:txBody>
      </p:sp>
      <p:sp>
        <p:nvSpPr>
          <p:cNvPr id="5" name="TextBox 4"/>
          <p:cNvSpPr txBox="1"/>
          <p:nvPr/>
        </p:nvSpPr>
        <p:spPr>
          <a:xfrm>
            <a:off x="485423" y="4447490"/>
            <a:ext cx="8094132" cy="707886"/>
          </a:xfrm>
          <a:prstGeom prst="rect">
            <a:avLst/>
          </a:prstGeom>
          <a:noFill/>
        </p:spPr>
        <p:txBody>
          <a:bodyPr wrap="square" rtlCol="0">
            <a:spAutoFit/>
          </a:bodyPr>
          <a:lstStyle/>
          <a:p>
            <a:r>
              <a:rPr lang="en-US" sz="2000" b="1" dirty="0" err="1">
                <a:latin typeface="Arial" panose="020B0604020202020204" pitchFamily="34" charset="0"/>
                <a:cs typeface="Arial" panose="020B0604020202020204" pitchFamily="34" charset="0"/>
              </a:rPr>
              <a:t>Ezek</a:t>
            </a:r>
            <a:r>
              <a:rPr lang="en-US" sz="2000" b="1" dirty="0">
                <a:latin typeface="Arial" panose="020B0604020202020204" pitchFamily="34" charset="0"/>
                <a:cs typeface="Arial" panose="020B0604020202020204" pitchFamily="34" charset="0"/>
              </a:rPr>
              <a:t> 2:7  </a:t>
            </a:r>
            <a:r>
              <a:rPr lang="en-US" sz="2000" b="1" i="1" dirty="0">
                <a:solidFill>
                  <a:srgbClr val="002060"/>
                </a:solidFill>
                <a:latin typeface="Arial" panose="020B0604020202020204" pitchFamily="34" charset="0"/>
                <a:cs typeface="Arial" panose="020B0604020202020204" pitchFamily="34" charset="0"/>
              </a:rPr>
              <a:t>"You shall speak My words to them, whether they hear or whether they refuse, for they are rebellious.”</a:t>
            </a:r>
          </a:p>
        </p:txBody>
      </p:sp>
      <p:sp>
        <p:nvSpPr>
          <p:cNvPr id="6" name="TextBox 5"/>
          <p:cNvSpPr txBox="1"/>
          <p:nvPr/>
        </p:nvSpPr>
        <p:spPr>
          <a:xfrm>
            <a:off x="485423" y="1772320"/>
            <a:ext cx="8455378" cy="1323439"/>
          </a:xfrm>
          <a:prstGeom prst="rect">
            <a:avLst/>
          </a:prstGeom>
          <a:noFill/>
        </p:spPr>
        <p:txBody>
          <a:bodyPr wrap="square" rtlCol="0">
            <a:spAutoFit/>
          </a:bodyPr>
          <a:lstStyle/>
          <a:p>
            <a:r>
              <a:rPr lang="en-US" sz="2000" b="1" dirty="0" err="1">
                <a:latin typeface="Arial" panose="020B0604020202020204" pitchFamily="34" charset="0"/>
                <a:cs typeface="Arial" panose="020B0604020202020204" pitchFamily="34" charset="0"/>
              </a:rPr>
              <a:t>Ezek</a:t>
            </a:r>
            <a:r>
              <a:rPr lang="en-US" sz="2000" b="1" dirty="0">
                <a:latin typeface="Arial" panose="020B0604020202020204" pitchFamily="34" charset="0"/>
                <a:cs typeface="Arial" panose="020B0604020202020204" pitchFamily="34" charset="0"/>
              </a:rPr>
              <a:t> 1:28   </a:t>
            </a:r>
            <a:r>
              <a:rPr lang="en-US" sz="2000" b="1" i="1" dirty="0">
                <a:solidFill>
                  <a:srgbClr val="002060"/>
                </a:solidFill>
                <a:latin typeface="Arial" panose="020B0604020202020204" pitchFamily="34" charset="0"/>
                <a:cs typeface="Arial" panose="020B0604020202020204" pitchFamily="34" charset="0"/>
              </a:rPr>
              <a:t>Like the appearance of a rainbow in a cloud on a rainy day, so was the appearance of the brightness all around it. This was the appearance of the likeness of the glory of the LORD. So when I saw it, I fell on my face, and I heard a voice of One speaking.</a:t>
            </a:r>
          </a:p>
        </p:txBody>
      </p:sp>
      <p:sp>
        <p:nvSpPr>
          <p:cNvPr id="7" name="TextBox 6"/>
          <p:cNvSpPr txBox="1"/>
          <p:nvPr/>
        </p:nvSpPr>
        <p:spPr>
          <a:xfrm>
            <a:off x="107241" y="3099439"/>
            <a:ext cx="5636479"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God commissions Ezekiel to be a watchman.</a:t>
            </a:r>
          </a:p>
        </p:txBody>
      </p:sp>
      <p:sp>
        <p:nvSpPr>
          <p:cNvPr id="8" name="TextBox 7"/>
          <p:cNvSpPr txBox="1"/>
          <p:nvPr/>
        </p:nvSpPr>
        <p:spPr>
          <a:xfrm>
            <a:off x="129819" y="1435285"/>
            <a:ext cx="6160661"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The Glory of the LORD God is shown to Ezekiel.</a:t>
            </a:r>
          </a:p>
        </p:txBody>
      </p:sp>
      <p:sp>
        <p:nvSpPr>
          <p:cNvPr id="9" name="TextBox 8"/>
          <p:cNvSpPr txBox="1"/>
          <p:nvPr/>
        </p:nvSpPr>
        <p:spPr>
          <a:xfrm>
            <a:off x="479776" y="5130473"/>
            <a:ext cx="8472313" cy="707886"/>
          </a:xfrm>
          <a:prstGeom prst="rect">
            <a:avLst/>
          </a:prstGeom>
          <a:noFill/>
        </p:spPr>
        <p:txBody>
          <a:bodyPr wrap="square" rtlCol="0">
            <a:spAutoFit/>
          </a:bodyPr>
          <a:lstStyle/>
          <a:p>
            <a:r>
              <a:rPr lang="en-US" sz="2000" b="1" dirty="0" err="1">
                <a:latin typeface="Arial" panose="020B0604020202020204" pitchFamily="34" charset="0"/>
                <a:cs typeface="Arial" panose="020B0604020202020204" pitchFamily="34" charset="0"/>
              </a:rPr>
              <a:t>Ezek</a:t>
            </a:r>
            <a:r>
              <a:rPr lang="en-US" sz="2000" b="1" dirty="0">
                <a:latin typeface="Arial" panose="020B0604020202020204" pitchFamily="34" charset="0"/>
                <a:cs typeface="Arial" panose="020B0604020202020204" pitchFamily="34" charset="0"/>
              </a:rPr>
              <a:t> 3:7  </a:t>
            </a:r>
            <a:r>
              <a:rPr lang="en-US" sz="2000" b="1" i="1" dirty="0">
                <a:solidFill>
                  <a:srgbClr val="002060"/>
                </a:solidFill>
                <a:latin typeface="Arial" panose="020B0604020202020204" pitchFamily="34" charset="0"/>
                <a:cs typeface="Arial" panose="020B0604020202020204" pitchFamily="34" charset="0"/>
              </a:rPr>
              <a:t>"But the house of Israel will not listen to you, because they will not listen to Me; for all the house of Israel are impudent . . .”</a:t>
            </a:r>
          </a:p>
        </p:txBody>
      </p:sp>
      <p:sp>
        <p:nvSpPr>
          <p:cNvPr id="10" name="TextBox 9"/>
          <p:cNvSpPr txBox="1"/>
          <p:nvPr/>
        </p:nvSpPr>
        <p:spPr>
          <a:xfrm>
            <a:off x="479777" y="5819102"/>
            <a:ext cx="8461024" cy="1015663"/>
          </a:xfrm>
          <a:prstGeom prst="rect">
            <a:avLst/>
          </a:prstGeom>
          <a:noFill/>
        </p:spPr>
        <p:txBody>
          <a:bodyPr wrap="square" rtlCol="0">
            <a:spAutoFit/>
          </a:bodyPr>
          <a:lstStyle/>
          <a:p>
            <a:r>
              <a:rPr lang="en-US" sz="2000" b="1" dirty="0" err="1">
                <a:latin typeface="Arial" panose="020B0604020202020204" pitchFamily="34" charset="0"/>
                <a:cs typeface="Arial" panose="020B0604020202020204" pitchFamily="34" charset="0"/>
              </a:rPr>
              <a:t>Ezek</a:t>
            </a:r>
            <a:r>
              <a:rPr lang="en-US" sz="2000" b="1" dirty="0">
                <a:latin typeface="Arial" panose="020B0604020202020204" pitchFamily="34" charset="0"/>
                <a:cs typeface="Arial" panose="020B0604020202020204" pitchFamily="34" charset="0"/>
              </a:rPr>
              <a:t> 3:17  </a:t>
            </a:r>
            <a:r>
              <a:rPr lang="en-US" sz="2000" b="1" i="1" dirty="0">
                <a:solidFill>
                  <a:srgbClr val="002060"/>
                </a:solidFill>
                <a:latin typeface="Arial" panose="020B0604020202020204" pitchFamily="34" charset="0"/>
                <a:cs typeface="Arial" panose="020B0604020202020204" pitchFamily="34" charset="0"/>
              </a:rPr>
              <a:t>"Son of man, I have made you a watchman for the house of Israel; therefore hear a word from My mouth, and give them warning from Me”</a:t>
            </a:r>
          </a:p>
        </p:txBody>
      </p:sp>
      <p:sp>
        <p:nvSpPr>
          <p:cNvPr id="11" name="Title 1"/>
          <p:cNvSpPr txBox="1">
            <a:spLocks/>
          </p:cNvSpPr>
          <p:nvPr/>
        </p:nvSpPr>
        <p:spPr>
          <a:xfrm>
            <a:off x="333021" y="223182"/>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4000" dirty="0">
                <a:latin typeface="Abadi MT Condensed Extra Bold" charset="0"/>
                <a:ea typeface="Abadi MT Condensed Extra Bold" charset="0"/>
                <a:cs typeface="Abadi MT Condensed Extra Bold" charset="0"/>
              </a:rPr>
              <a:t>Ezekiel’s Call And Commission</a:t>
            </a:r>
            <a:br>
              <a:rPr lang="en-US" sz="4000" dirty="0">
                <a:latin typeface="Abadi MT Condensed Extra Bold" charset="0"/>
                <a:ea typeface="Abadi MT Condensed Extra Bold" charset="0"/>
                <a:cs typeface="Abadi MT Condensed Extra Bold" charset="0"/>
              </a:rPr>
            </a:br>
            <a:r>
              <a:rPr lang="en-US" sz="2700" dirty="0">
                <a:latin typeface="Abadi MT Condensed Extra Bold" charset="0"/>
                <a:ea typeface="Abadi MT Condensed Extra Bold" charset="0"/>
                <a:cs typeface="Abadi MT Condensed Extra Bold" charset="0"/>
              </a:rPr>
              <a:t>Chap 1 - 3</a:t>
            </a:r>
            <a:endParaRPr lang="en-US" sz="2700" dirty="0"/>
          </a:p>
        </p:txBody>
      </p:sp>
    </p:spTree>
    <p:extLst>
      <p:ext uri="{BB962C8B-B14F-4D97-AF65-F5344CB8AC3E}">
        <p14:creationId xmlns:p14="http://schemas.microsoft.com/office/powerpoint/2010/main" val="518212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5423" y="3059278"/>
            <a:ext cx="8455378" cy="1938992"/>
          </a:xfrm>
          <a:prstGeom prst="rect">
            <a:avLst/>
          </a:prstGeom>
          <a:noFill/>
        </p:spPr>
        <p:txBody>
          <a:bodyPr wrap="square" rtlCol="0" anchor="t">
            <a:spAutoFit/>
          </a:bodyPr>
          <a:lstStyle/>
          <a:p>
            <a:r>
              <a:rPr lang="en-US" sz="2000" b="1" dirty="0" err="1">
                <a:latin typeface="Arial" panose="020B0604020202020204" pitchFamily="34" charset="0"/>
                <a:cs typeface="Arial" panose="020B0604020202020204" pitchFamily="34" charset="0"/>
              </a:rPr>
              <a:t>Ezek</a:t>
            </a:r>
            <a:r>
              <a:rPr lang="en-US" sz="2000" b="1" dirty="0">
                <a:latin typeface="Arial" panose="020B0604020202020204" pitchFamily="34" charset="0"/>
                <a:cs typeface="Arial" panose="020B0604020202020204" pitchFamily="34" charset="0"/>
              </a:rPr>
              <a:t> 5:5-8  </a:t>
            </a:r>
            <a:r>
              <a:rPr lang="en-US" sz="2000" b="1" i="1" dirty="0">
                <a:solidFill>
                  <a:srgbClr val="002060"/>
                </a:solidFill>
                <a:latin typeface="Arial" panose="020B0604020202020204" pitchFamily="34" charset="0"/>
                <a:cs typeface="Arial" panose="020B0604020202020204" pitchFamily="34" charset="0"/>
              </a:rPr>
              <a:t>Thus says the Lord GOD: “This is Jerusalem . . . She has rebelled against My judgments by doing wickedness more than the nations, and against My statutes more than the countries that are all around her.”  . . . Therefore thus says the Lord GOD: “Indeed I, even I, am against you and will execute judgments in your midst in the sight of the nations.”</a:t>
            </a:r>
          </a:p>
        </p:txBody>
      </p:sp>
      <p:sp>
        <p:nvSpPr>
          <p:cNvPr id="5" name="TextBox 4"/>
          <p:cNvSpPr txBox="1"/>
          <p:nvPr/>
        </p:nvSpPr>
        <p:spPr>
          <a:xfrm>
            <a:off x="485423" y="4919202"/>
            <a:ext cx="8094132" cy="1015663"/>
          </a:xfrm>
          <a:prstGeom prst="rect">
            <a:avLst/>
          </a:prstGeom>
          <a:noFill/>
        </p:spPr>
        <p:txBody>
          <a:bodyPr wrap="square" rtlCol="0">
            <a:spAutoFit/>
          </a:bodyPr>
          <a:lstStyle/>
          <a:p>
            <a:r>
              <a:rPr lang="en-US" sz="2000" b="1" dirty="0" err="1">
                <a:latin typeface="Arial" panose="020B0604020202020204" pitchFamily="34" charset="0"/>
                <a:cs typeface="Arial" panose="020B0604020202020204" pitchFamily="34" charset="0"/>
              </a:rPr>
              <a:t>Ezek</a:t>
            </a:r>
            <a:r>
              <a:rPr lang="en-US" sz="2000" b="1" dirty="0">
                <a:latin typeface="Arial" panose="020B0604020202020204" pitchFamily="34" charset="0"/>
                <a:cs typeface="Arial" panose="020B0604020202020204" pitchFamily="34" charset="0"/>
              </a:rPr>
              <a:t> 6:12  </a:t>
            </a:r>
            <a:r>
              <a:rPr lang="en-US" sz="2000" b="1" i="1" dirty="0">
                <a:solidFill>
                  <a:srgbClr val="002060"/>
                </a:solidFill>
                <a:latin typeface="Arial" panose="020B0604020202020204" pitchFamily="34" charset="0"/>
                <a:cs typeface="Arial" panose="020B0604020202020204" pitchFamily="34" charset="0"/>
              </a:rPr>
              <a:t>"He who is far off shall die by the pestilence, he who is near shall fall by the sword, and he who remains and is besieged shall die by the famine. Thus will I spend My fury upon them.”</a:t>
            </a:r>
          </a:p>
        </p:txBody>
      </p:sp>
      <p:sp>
        <p:nvSpPr>
          <p:cNvPr id="6" name="TextBox 5"/>
          <p:cNvSpPr txBox="1"/>
          <p:nvPr/>
        </p:nvSpPr>
        <p:spPr>
          <a:xfrm>
            <a:off x="485423" y="1471197"/>
            <a:ext cx="8455378" cy="1323439"/>
          </a:xfrm>
          <a:prstGeom prst="rect">
            <a:avLst/>
          </a:prstGeom>
          <a:noFill/>
        </p:spPr>
        <p:txBody>
          <a:bodyPr wrap="square" rtlCol="0">
            <a:spAutoFit/>
          </a:bodyPr>
          <a:lstStyle/>
          <a:p>
            <a:r>
              <a:rPr lang="en-US" sz="2000" b="1" dirty="0" err="1">
                <a:latin typeface="Arial" panose="020B0604020202020204" pitchFamily="34" charset="0"/>
                <a:cs typeface="Arial" panose="020B0604020202020204" pitchFamily="34" charset="0"/>
              </a:rPr>
              <a:t>Ezek</a:t>
            </a:r>
            <a:r>
              <a:rPr lang="en-US" sz="2000" b="1" dirty="0">
                <a:latin typeface="Arial" panose="020B0604020202020204" pitchFamily="34" charset="0"/>
                <a:cs typeface="Arial" panose="020B0604020202020204" pitchFamily="34" charset="0"/>
              </a:rPr>
              <a:t> 4:1-2  </a:t>
            </a:r>
            <a:r>
              <a:rPr lang="en-US" sz="2000" b="1" i="1" dirty="0">
                <a:solidFill>
                  <a:srgbClr val="002060"/>
                </a:solidFill>
                <a:latin typeface="Arial" panose="020B0604020202020204" pitchFamily="34" charset="0"/>
                <a:cs typeface="Arial" panose="020B0604020202020204" pitchFamily="34" charset="0"/>
              </a:rPr>
              <a:t>"You also, son of man, take a clay tablet and lay it before you, and portray on it a city, Jerusalem.  Lay siege against it, build a siege wall against it, and heap up a mound against it; set camps against it also, and place battering rams against it all around.”</a:t>
            </a:r>
          </a:p>
        </p:txBody>
      </p:sp>
      <p:sp>
        <p:nvSpPr>
          <p:cNvPr id="7" name="TextBox 6"/>
          <p:cNvSpPr txBox="1"/>
          <p:nvPr/>
        </p:nvSpPr>
        <p:spPr>
          <a:xfrm>
            <a:off x="107241" y="2749480"/>
            <a:ext cx="5404300"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Jerusalem’s rebellion and God’s judgment.</a:t>
            </a:r>
          </a:p>
        </p:txBody>
      </p:sp>
      <p:sp>
        <p:nvSpPr>
          <p:cNvPr id="11" name="Title 1"/>
          <p:cNvSpPr txBox="1">
            <a:spLocks/>
          </p:cNvSpPr>
          <p:nvPr/>
        </p:nvSpPr>
        <p:spPr>
          <a:xfrm>
            <a:off x="22574" y="-16483"/>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4000" dirty="0">
                <a:latin typeface="Abadi MT Condensed Extra Bold" charset="0"/>
                <a:ea typeface="Abadi MT Condensed Extra Bold" charset="0"/>
                <a:cs typeface="Abadi MT Condensed Extra Bold" charset="0"/>
              </a:rPr>
              <a:t>Judgment on Judah</a:t>
            </a:r>
            <a:br>
              <a:rPr lang="en-US" sz="4000" dirty="0">
                <a:latin typeface="Abadi MT Condensed Extra Bold" charset="0"/>
                <a:ea typeface="Abadi MT Condensed Extra Bold" charset="0"/>
                <a:cs typeface="Abadi MT Condensed Extra Bold" charset="0"/>
              </a:rPr>
            </a:br>
            <a:r>
              <a:rPr lang="en-US" sz="2700" dirty="0">
                <a:latin typeface="Abadi MT Condensed Extra Bold" charset="0"/>
                <a:ea typeface="Abadi MT Condensed Extra Bold" charset="0"/>
                <a:cs typeface="Abadi MT Condensed Extra Bold" charset="0"/>
              </a:rPr>
              <a:t>Chap 4 - 24</a:t>
            </a:r>
            <a:endParaRPr lang="en-US" sz="2700" dirty="0"/>
          </a:p>
        </p:txBody>
      </p:sp>
      <p:sp>
        <p:nvSpPr>
          <p:cNvPr id="2" name="Rectangle 1"/>
          <p:cNvSpPr/>
          <p:nvPr/>
        </p:nvSpPr>
        <p:spPr>
          <a:xfrm>
            <a:off x="-248356" y="1196622"/>
            <a:ext cx="9776178" cy="3176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0018" y="1175638"/>
            <a:ext cx="8919429"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Ezekiel prophesies the upcoming siege against Jerusalem. (in &lt; 7 years)</a:t>
            </a:r>
          </a:p>
        </p:txBody>
      </p:sp>
      <p:sp>
        <p:nvSpPr>
          <p:cNvPr id="12" name="TextBox 11"/>
          <p:cNvSpPr txBox="1"/>
          <p:nvPr/>
        </p:nvSpPr>
        <p:spPr>
          <a:xfrm>
            <a:off x="474134" y="6186319"/>
            <a:ext cx="8455378" cy="707886"/>
          </a:xfrm>
          <a:prstGeom prst="rect">
            <a:avLst/>
          </a:prstGeom>
          <a:noFill/>
        </p:spPr>
        <p:txBody>
          <a:bodyPr wrap="square" rtlCol="0">
            <a:spAutoFit/>
          </a:bodyPr>
          <a:lstStyle/>
          <a:p>
            <a:r>
              <a:rPr lang="en-US" sz="2000" b="1" dirty="0" err="1">
                <a:latin typeface="Arial" panose="020B0604020202020204" pitchFamily="34" charset="0"/>
                <a:cs typeface="Arial" panose="020B0604020202020204" pitchFamily="34" charset="0"/>
              </a:rPr>
              <a:t>Ezek</a:t>
            </a:r>
            <a:r>
              <a:rPr lang="en-US" sz="2000" b="1" dirty="0">
                <a:latin typeface="Arial" panose="020B0604020202020204" pitchFamily="34" charset="0"/>
                <a:cs typeface="Arial" panose="020B0604020202020204" pitchFamily="34" charset="0"/>
              </a:rPr>
              <a:t> 6:8  </a:t>
            </a:r>
            <a:r>
              <a:rPr lang="en-US" sz="2000" b="1" i="1" dirty="0">
                <a:solidFill>
                  <a:srgbClr val="002060"/>
                </a:solidFill>
                <a:latin typeface="Arial" panose="020B0604020202020204" pitchFamily="34" charset="0"/>
                <a:cs typeface="Arial" panose="020B0604020202020204" pitchFamily="34" charset="0"/>
              </a:rPr>
              <a:t>"Yet I will leave a remnant, so that you may have some who escape the sword among the nations.”</a:t>
            </a:r>
          </a:p>
        </p:txBody>
      </p:sp>
      <p:sp>
        <p:nvSpPr>
          <p:cNvPr id="13" name="TextBox 12"/>
          <p:cNvSpPr txBox="1"/>
          <p:nvPr/>
        </p:nvSpPr>
        <p:spPr>
          <a:xfrm>
            <a:off x="118530" y="5905729"/>
            <a:ext cx="3741730"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But a remnant will be spared.</a:t>
            </a:r>
          </a:p>
        </p:txBody>
      </p:sp>
    </p:spTree>
    <p:extLst>
      <p:ext uri="{BB962C8B-B14F-4D97-AF65-F5344CB8AC3E}">
        <p14:creationId xmlns:p14="http://schemas.microsoft.com/office/powerpoint/2010/main" val="3599806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5423" y="3025360"/>
            <a:ext cx="8455378" cy="2246769"/>
          </a:xfrm>
          <a:prstGeom prst="rect">
            <a:avLst/>
          </a:prstGeom>
          <a:noFill/>
        </p:spPr>
        <p:txBody>
          <a:bodyPr wrap="square" rtlCol="0">
            <a:spAutoFit/>
          </a:bodyPr>
          <a:lstStyle/>
          <a:p>
            <a:r>
              <a:rPr lang="en-US" sz="2000" b="1" dirty="0" err="1">
                <a:latin typeface="Arial" panose="020B0604020202020204" pitchFamily="34" charset="0"/>
                <a:cs typeface="Arial" panose="020B0604020202020204" pitchFamily="34" charset="0"/>
              </a:rPr>
              <a:t>Ezek</a:t>
            </a:r>
            <a:r>
              <a:rPr lang="en-US" sz="2000" b="1" dirty="0">
                <a:latin typeface="Arial" panose="020B0604020202020204" pitchFamily="34" charset="0"/>
                <a:cs typeface="Arial" panose="020B0604020202020204" pitchFamily="34" charset="0"/>
              </a:rPr>
              <a:t> 8:6  </a:t>
            </a:r>
            <a:r>
              <a:rPr lang="en-US" sz="2000" b="1" i="1" dirty="0">
                <a:solidFill>
                  <a:srgbClr val="002060"/>
                </a:solidFill>
                <a:latin typeface="Arial" panose="020B0604020202020204" pitchFamily="34" charset="0"/>
                <a:cs typeface="Arial" panose="020B0604020202020204" pitchFamily="34" charset="0"/>
              </a:rPr>
              <a:t>Furthermore He said to me, "Son of man, do you see what they are doing, the great abominations that the house of Israel commits here, to make Me go far away from My sanctuary?</a:t>
            </a:r>
          </a:p>
          <a:p>
            <a:r>
              <a:rPr lang="en-US" sz="2000" b="1" dirty="0" err="1">
                <a:latin typeface="Arial" panose="020B0604020202020204" pitchFamily="34" charset="0"/>
                <a:cs typeface="Arial" panose="020B0604020202020204" pitchFamily="34" charset="0"/>
              </a:rPr>
              <a:t>Ezek</a:t>
            </a:r>
            <a:r>
              <a:rPr lang="en-US" sz="2000" b="1" dirty="0">
                <a:latin typeface="Arial" panose="020B0604020202020204" pitchFamily="34" charset="0"/>
                <a:cs typeface="Arial" panose="020B0604020202020204" pitchFamily="34" charset="0"/>
              </a:rPr>
              <a:t> 8:9-10  </a:t>
            </a:r>
            <a:r>
              <a:rPr lang="en-US" sz="2000" b="1" i="1" dirty="0">
                <a:solidFill>
                  <a:srgbClr val="002060"/>
                </a:solidFill>
                <a:latin typeface="Arial" panose="020B0604020202020204" pitchFamily="34" charset="0"/>
                <a:cs typeface="Arial" panose="020B0604020202020204" pitchFamily="34" charset="0"/>
              </a:rPr>
              <a:t>And He said to me, "Go in, and see the wicked abominations which they are doing there.“  So I went in and saw, and there every sort of creeping thing, abominable beasts, and all the idols of the house of Israel, portrayed all around on the walls.</a:t>
            </a:r>
          </a:p>
        </p:txBody>
      </p:sp>
      <p:sp>
        <p:nvSpPr>
          <p:cNvPr id="11" name="Title 1"/>
          <p:cNvSpPr txBox="1">
            <a:spLocks/>
          </p:cNvSpPr>
          <p:nvPr/>
        </p:nvSpPr>
        <p:spPr>
          <a:xfrm>
            <a:off x="22574" y="-32964"/>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4000" dirty="0">
                <a:latin typeface="Abadi MT Condensed Extra Bold" charset="0"/>
                <a:ea typeface="Abadi MT Condensed Extra Bold" charset="0"/>
                <a:cs typeface="Abadi MT Condensed Extra Bold" charset="0"/>
              </a:rPr>
              <a:t>Judgment on Judah</a:t>
            </a:r>
            <a:br>
              <a:rPr lang="en-US" sz="4000" dirty="0">
                <a:latin typeface="Abadi MT Condensed Extra Bold" charset="0"/>
                <a:ea typeface="Abadi MT Condensed Extra Bold" charset="0"/>
                <a:cs typeface="Abadi MT Condensed Extra Bold" charset="0"/>
              </a:rPr>
            </a:br>
            <a:r>
              <a:rPr lang="en-US" sz="2700" dirty="0">
                <a:latin typeface="Abadi MT Condensed Extra Bold" charset="0"/>
                <a:ea typeface="Abadi MT Condensed Extra Bold" charset="0"/>
                <a:cs typeface="Abadi MT Condensed Extra Bold" charset="0"/>
              </a:rPr>
              <a:t>Chap 4 - 24</a:t>
            </a:r>
            <a:endParaRPr lang="en-US" sz="2700" dirty="0"/>
          </a:p>
        </p:txBody>
      </p:sp>
      <p:sp>
        <p:nvSpPr>
          <p:cNvPr id="9" name="TextBox 8"/>
          <p:cNvSpPr txBox="1"/>
          <p:nvPr/>
        </p:nvSpPr>
        <p:spPr>
          <a:xfrm>
            <a:off x="101595" y="2755123"/>
            <a:ext cx="8457765"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The destruction was because of the abominations being committed.</a:t>
            </a:r>
          </a:p>
        </p:txBody>
      </p:sp>
      <p:sp>
        <p:nvSpPr>
          <p:cNvPr id="10" name="TextBox 9"/>
          <p:cNvSpPr txBox="1"/>
          <p:nvPr/>
        </p:nvSpPr>
        <p:spPr>
          <a:xfrm>
            <a:off x="485423" y="5204176"/>
            <a:ext cx="8455378" cy="1631216"/>
          </a:xfrm>
          <a:prstGeom prst="rect">
            <a:avLst/>
          </a:prstGeom>
          <a:noFill/>
        </p:spPr>
        <p:txBody>
          <a:bodyPr wrap="square" rtlCol="0">
            <a:spAutoFit/>
          </a:bodyPr>
          <a:lstStyle/>
          <a:p>
            <a:r>
              <a:rPr lang="en-US" sz="2000" b="1" dirty="0" err="1">
                <a:latin typeface="Arial" panose="020B0604020202020204" pitchFamily="34" charset="0"/>
                <a:cs typeface="Arial" panose="020B0604020202020204" pitchFamily="34" charset="0"/>
              </a:rPr>
              <a:t>Ezek</a:t>
            </a:r>
            <a:r>
              <a:rPr lang="en-US" sz="2000" b="1" dirty="0">
                <a:latin typeface="Arial" panose="020B0604020202020204" pitchFamily="34" charset="0"/>
                <a:cs typeface="Arial" panose="020B0604020202020204" pitchFamily="34" charset="0"/>
              </a:rPr>
              <a:t> 8:16  </a:t>
            </a:r>
            <a:r>
              <a:rPr lang="en-US" sz="2000" b="1" i="1" dirty="0">
                <a:solidFill>
                  <a:srgbClr val="002060"/>
                </a:solidFill>
                <a:latin typeface="Arial" panose="020B0604020202020204" pitchFamily="34" charset="0"/>
                <a:cs typeface="Arial" panose="020B0604020202020204" pitchFamily="34" charset="0"/>
              </a:rPr>
              <a:t>So He brought me into the inner court of the LORD'S house; and there, at the door of the temple of the LORD, between the porch and the altar, were about twenty-five men with their backs toward the temple of the LORD and their faces toward the east, and they were worshiping the sun toward the east.”</a:t>
            </a:r>
          </a:p>
        </p:txBody>
      </p:sp>
      <p:sp>
        <p:nvSpPr>
          <p:cNvPr id="12" name="Rectangle 11"/>
          <p:cNvSpPr/>
          <p:nvPr/>
        </p:nvSpPr>
        <p:spPr>
          <a:xfrm>
            <a:off x="-248356" y="1196622"/>
            <a:ext cx="9776178" cy="3176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7241" y="1202887"/>
            <a:ext cx="4426212"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The final destruction of Jerusalem.</a:t>
            </a:r>
          </a:p>
        </p:txBody>
      </p:sp>
      <p:sp>
        <p:nvSpPr>
          <p:cNvPr id="4" name="TextBox 3"/>
          <p:cNvSpPr txBox="1"/>
          <p:nvPr/>
        </p:nvSpPr>
        <p:spPr>
          <a:xfrm>
            <a:off x="485423" y="1490107"/>
            <a:ext cx="8455378" cy="1323439"/>
          </a:xfrm>
          <a:prstGeom prst="rect">
            <a:avLst/>
          </a:prstGeom>
          <a:noFill/>
        </p:spPr>
        <p:txBody>
          <a:bodyPr wrap="square" rtlCol="0">
            <a:spAutoFit/>
          </a:bodyPr>
          <a:lstStyle/>
          <a:p>
            <a:r>
              <a:rPr lang="en-US" sz="2000" b="1" dirty="0" err="1">
                <a:latin typeface="Arial" panose="020B0604020202020204" pitchFamily="34" charset="0"/>
                <a:cs typeface="Arial" panose="020B0604020202020204" pitchFamily="34" charset="0"/>
              </a:rPr>
              <a:t>Ezek</a:t>
            </a:r>
            <a:r>
              <a:rPr lang="en-US" sz="2000" b="1" dirty="0">
                <a:latin typeface="Arial" panose="020B0604020202020204" pitchFamily="34" charset="0"/>
                <a:cs typeface="Arial" panose="020B0604020202020204" pitchFamily="34" charset="0"/>
              </a:rPr>
              <a:t> 7:24-25  </a:t>
            </a:r>
            <a:r>
              <a:rPr lang="en-US" sz="2000" b="1" i="1" dirty="0">
                <a:solidFill>
                  <a:srgbClr val="002060"/>
                </a:solidFill>
                <a:latin typeface="Arial" panose="020B0604020202020204" pitchFamily="34" charset="0"/>
                <a:cs typeface="Arial" panose="020B0604020202020204" pitchFamily="34" charset="0"/>
              </a:rPr>
              <a:t>Therefore I will bring the worst of the Gentiles, and they will possess their houses; I will cause the pomp of the strong to cease, and their holy places shall be defiled.  Destruction comes; They will seek peace, but there shall be none.</a:t>
            </a:r>
          </a:p>
        </p:txBody>
      </p:sp>
    </p:spTree>
    <p:extLst>
      <p:ext uri="{BB962C8B-B14F-4D97-AF65-F5344CB8AC3E}">
        <p14:creationId xmlns:p14="http://schemas.microsoft.com/office/powerpoint/2010/main" val="1288738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5423" y="2189980"/>
            <a:ext cx="8455377" cy="4093428"/>
          </a:xfrm>
          <a:prstGeom prst="rect">
            <a:avLst/>
          </a:prstGeom>
          <a:noFill/>
        </p:spPr>
        <p:txBody>
          <a:bodyPr wrap="square" rtlCol="0">
            <a:spAutoFit/>
          </a:bodyPr>
          <a:lstStyle/>
          <a:p>
            <a:r>
              <a:rPr lang="en-US" sz="2000" b="1" dirty="0" err="1">
                <a:latin typeface="Arial" panose="020B0604020202020204" pitchFamily="34" charset="0"/>
                <a:cs typeface="Arial" panose="020B0604020202020204" pitchFamily="34" charset="0"/>
              </a:rPr>
              <a:t>Ezek</a:t>
            </a:r>
            <a:r>
              <a:rPr lang="en-US" sz="2000" b="1" dirty="0">
                <a:latin typeface="Arial" panose="020B0604020202020204" pitchFamily="34" charset="0"/>
                <a:cs typeface="Arial" panose="020B0604020202020204" pitchFamily="34" charset="0"/>
              </a:rPr>
              <a:t> 8:4  </a:t>
            </a:r>
            <a:r>
              <a:rPr lang="en-US" sz="2000" b="1" i="1" dirty="0">
                <a:solidFill>
                  <a:srgbClr val="002060"/>
                </a:solidFill>
                <a:latin typeface="Arial" panose="020B0604020202020204" pitchFamily="34" charset="0"/>
                <a:cs typeface="Arial" panose="020B0604020202020204" pitchFamily="34" charset="0"/>
              </a:rPr>
              <a:t>And behold, the glory of the God of Israel was there . . .</a:t>
            </a:r>
          </a:p>
          <a:p>
            <a:r>
              <a:rPr lang="en-US" sz="2000" b="1" dirty="0" err="1">
                <a:latin typeface="Arial" panose="020B0604020202020204" pitchFamily="34" charset="0"/>
                <a:cs typeface="Arial" panose="020B0604020202020204" pitchFamily="34" charset="0"/>
              </a:rPr>
              <a:t>Ezek</a:t>
            </a:r>
            <a:r>
              <a:rPr lang="en-US" sz="2000" b="1" dirty="0">
                <a:latin typeface="Arial" panose="020B0604020202020204" pitchFamily="34" charset="0"/>
                <a:cs typeface="Arial" panose="020B0604020202020204" pitchFamily="34" charset="0"/>
              </a:rPr>
              <a:t> 9:3  </a:t>
            </a:r>
            <a:r>
              <a:rPr lang="en-US" sz="2000" b="1" i="1" dirty="0">
                <a:solidFill>
                  <a:srgbClr val="002060"/>
                </a:solidFill>
                <a:latin typeface="Arial" panose="020B0604020202020204" pitchFamily="34" charset="0"/>
                <a:cs typeface="Arial" panose="020B0604020202020204" pitchFamily="34" charset="0"/>
              </a:rPr>
              <a:t>Now the glory of the God of Israel had gone up from the cherub, where it had been, to the threshold of the temple.</a:t>
            </a:r>
          </a:p>
          <a:p>
            <a:r>
              <a:rPr lang="en-US" sz="2000" b="1" dirty="0" err="1">
                <a:latin typeface="Arial" panose="020B0604020202020204" pitchFamily="34" charset="0"/>
                <a:cs typeface="Arial" panose="020B0604020202020204" pitchFamily="34" charset="0"/>
              </a:rPr>
              <a:t>Ezek</a:t>
            </a:r>
            <a:r>
              <a:rPr lang="en-US" sz="2000" b="1" dirty="0">
                <a:latin typeface="Arial" panose="020B0604020202020204" pitchFamily="34" charset="0"/>
                <a:cs typeface="Arial" panose="020B0604020202020204" pitchFamily="34" charset="0"/>
              </a:rPr>
              <a:t> 10:4  </a:t>
            </a:r>
            <a:r>
              <a:rPr lang="en-US" sz="2000" b="1" i="1" dirty="0">
                <a:solidFill>
                  <a:srgbClr val="002060"/>
                </a:solidFill>
                <a:latin typeface="Arial" panose="020B0604020202020204" pitchFamily="34" charset="0"/>
                <a:cs typeface="Arial" panose="020B0604020202020204" pitchFamily="34" charset="0"/>
              </a:rPr>
              <a:t>Then the glory of the LORD went up from the cherub, and paused over the threshold of the temple; and the house was filled with the cloud, and the court was full of the brightness of the LORD'S glory. </a:t>
            </a:r>
          </a:p>
          <a:p>
            <a:r>
              <a:rPr lang="en-US" sz="2000" b="1" dirty="0" err="1">
                <a:latin typeface="Arial" panose="020B0604020202020204" pitchFamily="34" charset="0"/>
                <a:cs typeface="Arial" panose="020B0604020202020204" pitchFamily="34" charset="0"/>
              </a:rPr>
              <a:t>Ezek</a:t>
            </a:r>
            <a:r>
              <a:rPr lang="en-US" sz="2000" b="1" dirty="0">
                <a:latin typeface="Arial" panose="020B0604020202020204" pitchFamily="34" charset="0"/>
                <a:cs typeface="Arial" panose="020B0604020202020204" pitchFamily="34" charset="0"/>
              </a:rPr>
              <a:t> 10:18-19  </a:t>
            </a:r>
            <a:r>
              <a:rPr lang="en-US" sz="2000" b="1" i="1" dirty="0">
                <a:solidFill>
                  <a:srgbClr val="002060"/>
                </a:solidFill>
                <a:latin typeface="Arial" panose="020B0604020202020204" pitchFamily="34" charset="0"/>
                <a:cs typeface="Arial" panose="020B0604020202020204" pitchFamily="34" charset="0"/>
              </a:rPr>
              <a:t>Then the glory of the LORD departed from the threshold of the temple and stood over the cherubim.   And the cherubim lifted their wings and mounted up from the Earth in my sight.</a:t>
            </a:r>
          </a:p>
          <a:p>
            <a:r>
              <a:rPr lang="en-US" sz="2000" b="1" dirty="0" err="1">
                <a:latin typeface="Arial" panose="020B0604020202020204" pitchFamily="34" charset="0"/>
                <a:cs typeface="Arial" panose="020B0604020202020204" pitchFamily="34" charset="0"/>
              </a:rPr>
              <a:t>Ezek</a:t>
            </a:r>
            <a:r>
              <a:rPr lang="en-US" sz="2000" b="1" dirty="0">
                <a:latin typeface="Arial" panose="020B0604020202020204" pitchFamily="34" charset="0"/>
                <a:cs typeface="Arial" panose="020B0604020202020204" pitchFamily="34" charset="0"/>
              </a:rPr>
              <a:t> 11:23  </a:t>
            </a:r>
            <a:r>
              <a:rPr lang="en-US" sz="2000" b="1" i="1" dirty="0">
                <a:solidFill>
                  <a:srgbClr val="002060"/>
                </a:solidFill>
                <a:latin typeface="Arial" panose="020B0604020202020204" pitchFamily="34" charset="0"/>
                <a:cs typeface="Arial" panose="020B0604020202020204" pitchFamily="34" charset="0"/>
              </a:rPr>
              <a:t>And the glory of the LORD went up from the midst of the city and stood on the mountain, which is on the east side of the city. </a:t>
            </a:r>
          </a:p>
        </p:txBody>
      </p:sp>
      <p:sp>
        <p:nvSpPr>
          <p:cNvPr id="11" name="Title 1"/>
          <p:cNvSpPr txBox="1">
            <a:spLocks/>
          </p:cNvSpPr>
          <p:nvPr/>
        </p:nvSpPr>
        <p:spPr>
          <a:xfrm>
            <a:off x="22574" y="231875"/>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4000" dirty="0">
                <a:latin typeface="Abadi MT Condensed Extra Bold" charset="0"/>
                <a:ea typeface="Abadi MT Condensed Extra Bold" charset="0"/>
                <a:cs typeface="Abadi MT Condensed Extra Bold" charset="0"/>
              </a:rPr>
              <a:t>Judgment on Judah</a:t>
            </a:r>
            <a:br>
              <a:rPr lang="en-US" sz="4000" dirty="0">
                <a:latin typeface="Abadi MT Condensed Extra Bold" charset="0"/>
                <a:ea typeface="Abadi MT Condensed Extra Bold" charset="0"/>
                <a:cs typeface="Abadi MT Condensed Extra Bold" charset="0"/>
              </a:rPr>
            </a:br>
            <a:r>
              <a:rPr lang="en-US" sz="2700" dirty="0">
                <a:latin typeface="Abadi MT Condensed Extra Bold" charset="0"/>
                <a:ea typeface="Abadi MT Condensed Extra Bold" charset="0"/>
                <a:cs typeface="Abadi MT Condensed Extra Bold" charset="0"/>
              </a:rPr>
              <a:t>Chap 4 - 24</a:t>
            </a:r>
            <a:endParaRPr lang="en-US" sz="2700" dirty="0"/>
          </a:p>
        </p:txBody>
      </p:sp>
      <p:sp>
        <p:nvSpPr>
          <p:cNvPr id="9" name="TextBox 8"/>
          <p:cNvSpPr txBox="1"/>
          <p:nvPr/>
        </p:nvSpPr>
        <p:spPr>
          <a:xfrm>
            <a:off x="124175" y="1473766"/>
            <a:ext cx="8496237" cy="707886"/>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The Glory of the LORD is present when Ezekiel is first taken to the </a:t>
            </a:r>
          </a:p>
          <a:p>
            <a:r>
              <a:rPr lang="en-US" sz="2000" b="1" dirty="0">
                <a:latin typeface="Arial" panose="020B0604020202020204" pitchFamily="34" charset="0"/>
                <a:cs typeface="Arial" panose="020B0604020202020204" pitchFamily="34" charset="0"/>
              </a:rPr>
              <a:t>temple, but departs the temple over the next three chapters.</a:t>
            </a:r>
          </a:p>
        </p:txBody>
      </p:sp>
    </p:spTree>
    <p:extLst>
      <p:ext uri="{BB962C8B-B14F-4D97-AF65-F5344CB8AC3E}">
        <p14:creationId xmlns:p14="http://schemas.microsoft.com/office/powerpoint/2010/main" val="263859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5423" y="3137789"/>
            <a:ext cx="8455378" cy="3785652"/>
          </a:xfrm>
          <a:prstGeom prst="rect">
            <a:avLst/>
          </a:prstGeom>
          <a:noFill/>
        </p:spPr>
        <p:txBody>
          <a:bodyPr wrap="square" rtlCol="0">
            <a:spAutoFit/>
          </a:bodyPr>
          <a:lstStyle/>
          <a:p>
            <a:r>
              <a:rPr lang="en-US" sz="2000" b="1" dirty="0" err="1">
                <a:latin typeface="Arial" panose="020B0604020202020204" pitchFamily="34" charset="0"/>
                <a:cs typeface="Arial" panose="020B0604020202020204" pitchFamily="34" charset="0"/>
              </a:rPr>
              <a:t>Ezek</a:t>
            </a:r>
            <a:r>
              <a:rPr lang="en-US" sz="2000" b="1" dirty="0">
                <a:latin typeface="Arial" panose="020B0604020202020204" pitchFamily="34" charset="0"/>
                <a:cs typeface="Arial" panose="020B0604020202020204" pitchFamily="34" charset="0"/>
              </a:rPr>
              <a:t> 11:16-19 </a:t>
            </a:r>
            <a:r>
              <a:rPr lang="en-US" sz="2000" b="1" i="1" dirty="0">
                <a:solidFill>
                  <a:srgbClr val="002060"/>
                </a:solidFill>
                <a:latin typeface="Arial" panose="020B0604020202020204" pitchFamily="34" charset="0"/>
                <a:cs typeface="Arial" panose="020B0604020202020204" pitchFamily="34" charset="0"/>
              </a:rPr>
              <a:t> "Therefore say, 'Thus says the Lord GOD: "Although I have cast them far off among the Gentiles, and although I have scattered them among the countries, yet I shall be a little sanctuary for them in the countries where they have gone.  Therefore I will gather you from the peoples, assemble you from the countries where you have been scattered, and I will give you the land of Israel.  And they will go there, and they will take away all its detestable things and all its abominations from there. Then I will give them one heart, and I will put a new spirit within them, and take the stony heart out of their flesh, and give them a heart of flesh, that they may walk in My statutes and keep My judgments and do them; and they shall be My people, and I will be their God. </a:t>
            </a:r>
          </a:p>
        </p:txBody>
      </p:sp>
      <p:sp>
        <p:nvSpPr>
          <p:cNvPr id="6" name="TextBox 5"/>
          <p:cNvSpPr txBox="1"/>
          <p:nvPr/>
        </p:nvSpPr>
        <p:spPr>
          <a:xfrm>
            <a:off x="485423" y="1828765"/>
            <a:ext cx="8568266" cy="1015663"/>
          </a:xfrm>
          <a:prstGeom prst="rect">
            <a:avLst/>
          </a:prstGeom>
          <a:noFill/>
        </p:spPr>
        <p:txBody>
          <a:bodyPr wrap="square" rtlCol="0">
            <a:spAutoFit/>
          </a:bodyPr>
          <a:lstStyle/>
          <a:p>
            <a:r>
              <a:rPr lang="en-US" sz="2000" b="1" dirty="0" err="1">
                <a:latin typeface="Arial" panose="020B0604020202020204" pitchFamily="34" charset="0"/>
                <a:cs typeface="Arial" panose="020B0604020202020204" pitchFamily="34" charset="0"/>
              </a:rPr>
              <a:t>Ezek</a:t>
            </a:r>
            <a:r>
              <a:rPr lang="en-US" sz="2000" b="1" dirty="0">
                <a:latin typeface="Arial" panose="020B0604020202020204" pitchFamily="34" charset="0"/>
                <a:cs typeface="Arial" panose="020B0604020202020204" pitchFamily="34" charset="0"/>
              </a:rPr>
              <a:t> 11:12  </a:t>
            </a:r>
            <a:r>
              <a:rPr lang="en-US" sz="2000" b="1" i="1" dirty="0">
                <a:solidFill>
                  <a:srgbClr val="002060"/>
                </a:solidFill>
                <a:latin typeface="Arial" panose="020B0604020202020204" pitchFamily="34" charset="0"/>
                <a:cs typeface="Arial" panose="020B0604020202020204" pitchFamily="34" charset="0"/>
              </a:rPr>
              <a:t> And you shall know that I am the LORD; for you have not walked in My statutes nor executed My judgments, but have done according to the customs of the Gentiles which are all around you.</a:t>
            </a:r>
          </a:p>
        </p:txBody>
      </p:sp>
      <p:sp>
        <p:nvSpPr>
          <p:cNvPr id="8" name="TextBox 7"/>
          <p:cNvSpPr txBox="1"/>
          <p:nvPr/>
        </p:nvSpPr>
        <p:spPr>
          <a:xfrm>
            <a:off x="129819" y="1491730"/>
            <a:ext cx="8117928"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God continues to explain why these catastrophes are happening. </a:t>
            </a:r>
          </a:p>
        </p:txBody>
      </p:sp>
      <p:sp>
        <p:nvSpPr>
          <p:cNvPr id="11" name="Title 1"/>
          <p:cNvSpPr txBox="1">
            <a:spLocks/>
          </p:cNvSpPr>
          <p:nvPr/>
        </p:nvSpPr>
        <p:spPr>
          <a:xfrm>
            <a:off x="22574" y="231875"/>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4000" dirty="0">
                <a:latin typeface="Abadi MT Condensed Extra Bold" charset="0"/>
                <a:ea typeface="Abadi MT Condensed Extra Bold" charset="0"/>
                <a:cs typeface="Abadi MT Condensed Extra Bold" charset="0"/>
              </a:rPr>
              <a:t>Judgment on Judah</a:t>
            </a:r>
            <a:br>
              <a:rPr lang="en-US" sz="4000" dirty="0">
                <a:latin typeface="Abadi MT Condensed Extra Bold" charset="0"/>
                <a:ea typeface="Abadi MT Condensed Extra Bold" charset="0"/>
                <a:cs typeface="Abadi MT Condensed Extra Bold" charset="0"/>
              </a:rPr>
            </a:br>
            <a:r>
              <a:rPr lang="en-US" sz="2700" dirty="0">
                <a:latin typeface="Abadi MT Condensed Extra Bold" charset="0"/>
                <a:ea typeface="Abadi MT Condensed Extra Bold" charset="0"/>
                <a:cs typeface="Abadi MT Condensed Extra Bold" charset="0"/>
              </a:rPr>
              <a:t>Chap 4 - 24</a:t>
            </a:r>
            <a:endParaRPr lang="en-US" sz="2700" dirty="0"/>
          </a:p>
        </p:txBody>
      </p:sp>
      <p:sp>
        <p:nvSpPr>
          <p:cNvPr id="9" name="TextBox 8"/>
          <p:cNvSpPr txBox="1"/>
          <p:nvPr/>
        </p:nvSpPr>
        <p:spPr>
          <a:xfrm>
            <a:off x="129819" y="2816770"/>
            <a:ext cx="8228919"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Yet God forecasts their eventual return to Him and to Israel’s land.</a:t>
            </a:r>
          </a:p>
        </p:txBody>
      </p:sp>
    </p:spTree>
    <p:extLst>
      <p:ext uri="{BB962C8B-B14F-4D97-AF65-F5344CB8AC3E}">
        <p14:creationId xmlns:p14="http://schemas.microsoft.com/office/powerpoint/2010/main" val="2528825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5423" y="4289267"/>
            <a:ext cx="8455378" cy="2554545"/>
          </a:xfrm>
          <a:prstGeom prst="rect">
            <a:avLst/>
          </a:prstGeom>
          <a:noFill/>
        </p:spPr>
        <p:txBody>
          <a:bodyPr wrap="square" rtlCol="0">
            <a:spAutoFit/>
          </a:bodyPr>
          <a:lstStyle/>
          <a:p>
            <a:r>
              <a:rPr lang="en-US" sz="2000" b="1" dirty="0" err="1">
                <a:latin typeface="Arial" panose="020B0604020202020204" pitchFamily="34" charset="0"/>
                <a:cs typeface="Arial" panose="020B0604020202020204" pitchFamily="34" charset="0"/>
              </a:rPr>
              <a:t>Ezek</a:t>
            </a:r>
            <a:r>
              <a:rPr lang="en-US" sz="2000" b="1" dirty="0">
                <a:latin typeface="Arial" panose="020B0604020202020204" pitchFamily="34" charset="0"/>
                <a:cs typeface="Arial" panose="020B0604020202020204" pitchFamily="34" charset="0"/>
              </a:rPr>
              <a:t> 13:2-3 </a:t>
            </a:r>
            <a:r>
              <a:rPr lang="en-US" sz="2000" b="1" i="1" dirty="0">
                <a:solidFill>
                  <a:srgbClr val="002060"/>
                </a:solidFill>
                <a:latin typeface="Arial" panose="020B0604020202020204" pitchFamily="34" charset="0"/>
                <a:cs typeface="Arial" panose="020B0604020202020204" pitchFamily="34" charset="0"/>
              </a:rPr>
              <a:t> "Son of man, prophesy against the prophets of Israel who prophesy, and say to those who prophesy out of their own heart, 'Hear the word of the LORD!‘  Thus says the Lord GOD: "Woe to the foolish prophets, who follow their own spirit and have seen nothing!” </a:t>
            </a:r>
          </a:p>
          <a:p>
            <a:r>
              <a:rPr lang="en-US" sz="2000" b="1" dirty="0" err="1">
                <a:latin typeface="Arial" panose="020B0604020202020204" pitchFamily="34" charset="0"/>
                <a:cs typeface="Arial" panose="020B0604020202020204" pitchFamily="34" charset="0"/>
              </a:rPr>
              <a:t>Ezek</a:t>
            </a:r>
            <a:r>
              <a:rPr lang="en-US" sz="2000" b="1" dirty="0">
                <a:latin typeface="Arial" panose="020B0604020202020204" pitchFamily="34" charset="0"/>
                <a:cs typeface="Arial" panose="020B0604020202020204" pitchFamily="34" charset="0"/>
              </a:rPr>
              <a:t> 13:8  </a:t>
            </a:r>
            <a:r>
              <a:rPr lang="en-US" sz="2000" b="1" i="1" dirty="0">
                <a:solidFill>
                  <a:srgbClr val="002060"/>
                </a:solidFill>
                <a:latin typeface="Arial" panose="020B0604020202020204" pitchFamily="34" charset="0"/>
                <a:cs typeface="Arial" panose="020B0604020202020204" pitchFamily="34" charset="0"/>
              </a:rPr>
              <a:t>Therefore thus says the Lord GOD: "Because you have spoken nonsense and envisioned lies, therefore I am indeed against you,"</a:t>
            </a:r>
          </a:p>
        </p:txBody>
      </p:sp>
      <p:sp>
        <p:nvSpPr>
          <p:cNvPr id="11" name="Title 1"/>
          <p:cNvSpPr txBox="1">
            <a:spLocks/>
          </p:cNvSpPr>
          <p:nvPr/>
        </p:nvSpPr>
        <p:spPr>
          <a:xfrm>
            <a:off x="22574" y="-61639"/>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4000" dirty="0">
                <a:latin typeface="Abadi MT Condensed Extra Bold" charset="0"/>
                <a:ea typeface="Abadi MT Condensed Extra Bold" charset="0"/>
                <a:cs typeface="Abadi MT Condensed Extra Bold" charset="0"/>
              </a:rPr>
              <a:t>Judgment on Judah</a:t>
            </a:r>
            <a:br>
              <a:rPr lang="en-US" sz="4000" dirty="0">
                <a:latin typeface="Abadi MT Condensed Extra Bold" charset="0"/>
                <a:ea typeface="Abadi MT Condensed Extra Bold" charset="0"/>
                <a:cs typeface="Abadi MT Condensed Extra Bold" charset="0"/>
              </a:rPr>
            </a:br>
            <a:r>
              <a:rPr lang="en-US" sz="2700" dirty="0">
                <a:latin typeface="Abadi MT Condensed Extra Bold" charset="0"/>
                <a:ea typeface="Abadi MT Condensed Extra Bold" charset="0"/>
                <a:cs typeface="Abadi MT Condensed Extra Bold" charset="0"/>
              </a:rPr>
              <a:t>Chap 4 - 24</a:t>
            </a:r>
            <a:endParaRPr lang="en-US" sz="2700" dirty="0"/>
          </a:p>
        </p:txBody>
      </p:sp>
      <p:sp>
        <p:nvSpPr>
          <p:cNvPr id="9" name="TextBox 8"/>
          <p:cNvSpPr txBox="1"/>
          <p:nvPr/>
        </p:nvSpPr>
        <p:spPr>
          <a:xfrm>
            <a:off x="129819" y="3956959"/>
            <a:ext cx="5206875"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God calls out the false prophets of Israel.</a:t>
            </a:r>
          </a:p>
        </p:txBody>
      </p:sp>
      <p:sp>
        <p:nvSpPr>
          <p:cNvPr id="7" name="TextBox 6"/>
          <p:cNvSpPr txBox="1"/>
          <p:nvPr/>
        </p:nvSpPr>
        <p:spPr>
          <a:xfrm>
            <a:off x="491066" y="2410147"/>
            <a:ext cx="8568266" cy="1631216"/>
          </a:xfrm>
          <a:prstGeom prst="rect">
            <a:avLst/>
          </a:prstGeom>
          <a:noFill/>
        </p:spPr>
        <p:txBody>
          <a:bodyPr wrap="square" rtlCol="0">
            <a:spAutoFit/>
          </a:bodyPr>
          <a:lstStyle/>
          <a:p>
            <a:r>
              <a:rPr lang="en-US" sz="2000" b="1" dirty="0" err="1">
                <a:latin typeface="Arial" panose="020B0604020202020204" pitchFamily="34" charset="0"/>
                <a:cs typeface="Arial" panose="020B0604020202020204" pitchFamily="34" charset="0"/>
              </a:rPr>
              <a:t>Ezek</a:t>
            </a:r>
            <a:r>
              <a:rPr lang="en-US" sz="2000" b="1" dirty="0">
                <a:latin typeface="Arial" panose="020B0604020202020204" pitchFamily="34" charset="0"/>
                <a:cs typeface="Arial" panose="020B0604020202020204" pitchFamily="34" charset="0"/>
              </a:rPr>
              <a:t> 12:12-13  </a:t>
            </a:r>
            <a:r>
              <a:rPr lang="en-US" sz="2000" b="1" i="1" dirty="0">
                <a:solidFill>
                  <a:srgbClr val="002060"/>
                </a:solidFill>
                <a:latin typeface="Arial" panose="020B0604020202020204" pitchFamily="34" charset="0"/>
                <a:cs typeface="Arial" panose="020B0604020202020204" pitchFamily="34" charset="0"/>
              </a:rPr>
              <a:t>"And the prince who is among them shall bear his belongings on his shoulder at twilight and go out. . . I will also spread My net over him, and he shall be caught in My snare.  I will bring him to Babylon, to the land of the Chaldeans; yet he shall not see it, though he shall die there. </a:t>
            </a:r>
          </a:p>
        </p:txBody>
      </p:sp>
      <p:sp>
        <p:nvSpPr>
          <p:cNvPr id="10" name="TextBox 9"/>
          <p:cNvSpPr txBox="1"/>
          <p:nvPr/>
        </p:nvSpPr>
        <p:spPr>
          <a:xfrm>
            <a:off x="135462" y="2106979"/>
            <a:ext cx="8323112"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Ezekiel told of the fate of Zedekiah.   (in 586 BC)   (see 2 Kings 25:7)</a:t>
            </a:r>
          </a:p>
        </p:txBody>
      </p:sp>
      <p:sp>
        <p:nvSpPr>
          <p:cNvPr id="12" name="Rectangle 11"/>
          <p:cNvSpPr/>
          <p:nvPr/>
        </p:nvSpPr>
        <p:spPr>
          <a:xfrm>
            <a:off x="-248356" y="1196622"/>
            <a:ext cx="9776178" cy="3176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9819" y="1198216"/>
            <a:ext cx="6712287"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Ezekiel recounting being told to prepare for captivity. </a:t>
            </a:r>
          </a:p>
        </p:txBody>
      </p:sp>
      <p:sp>
        <p:nvSpPr>
          <p:cNvPr id="6" name="TextBox 5"/>
          <p:cNvSpPr txBox="1"/>
          <p:nvPr/>
        </p:nvSpPr>
        <p:spPr>
          <a:xfrm>
            <a:off x="485423" y="1490095"/>
            <a:ext cx="8568266" cy="707886"/>
          </a:xfrm>
          <a:prstGeom prst="rect">
            <a:avLst/>
          </a:prstGeom>
          <a:noFill/>
        </p:spPr>
        <p:txBody>
          <a:bodyPr wrap="square" rtlCol="0">
            <a:spAutoFit/>
          </a:bodyPr>
          <a:lstStyle/>
          <a:p>
            <a:r>
              <a:rPr lang="en-US" sz="2000" b="1" dirty="0" err="1">
                <a:latin typeface="Arial" panose="020B0604020202020204" pitchFamily="34" charset="0"/>
                <a:cs typeface="Arial" panose="020B0604020202020204" pitchFamily="34" charset="0"/>
              </a:rPr>
              <a:t>Ezek</a:t>
            </a:r>
            <a:r>
              <a:rPr lang="en-US" sz="2000" b="1" dirty="0">
                <a:latin typeface="Arial" panose="020B0604020202020204" pitchFamily="34" charset="0"/>
                <a:cs typeface="Arial" panose="020B0604020202020204" pitchFamily="34" charset="0"/>
              </a:rPr>
              <a:t> 12:3  </a:t>
            </a:r>
            <a:r>
              <a:rPr lang="en-US" sz="2000" b="1" i="1" dirty="0">
                <a:solidFill>
                  <a:srgbClr val="002060"/>
                </a:solidFill>
                <a:latin typeface="Arial" panose="020B0604020202020204" pitchFamily="34" charset="0"/>
                <a:cs typeface="Arial" panose="020B0604020202020204" pitchFamily="34" charset="0"/>
              </a:rPr>
              <a:t>"Therefore, son of man, prepare your belongings for captivity, and go into captivity by day in their sight.    </a:t>
            </a:r>
            <a:r>
              <a:rPr lang="en-US" sz="2000" b="1" dirty="0">
                <a:latin typeface="Arial" panose="020B0604020202020204" pitchFamily="34" charset="0"/>
                <a:cs typeface="Arial" panose="020B0604020202020204" pitchFamily="34" charset="0"/>
              </a:rPr>
              <a:t>(597 BC)</a:t>
            </a:r>
          </a:p>
        </p:txBody>
      </p:sp>
    </p:spTree>
    <p:extLst>
      <p:ext uri="{BB962C8B-B14F-4D97-AF65-F5344CB8AC3E}">
        <p14:creationId xmlns:p14="http://schemas.microsoft.com/office/powerpoint/2010/main" val="979820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489000918"/>
              </p:ext>
            </p:extLst>
          </p:nvPr>
        </p:nvGraphicFramePr>
        <p:xfrm>
          <a:off x="0" y="0"/>
          <a:ext cx="9212267" cy="7069590"/>
        </p:xfrm>
        <a:graphic>
          <a:graphicData uri="http://schemas.openxmlformats.org/drawingml/2006/table">
            <a:tbl>
              <a:tblPr firstRow="1" bandRow="1">
                <a:tableStyleId>{073A0DAA-6AF3-43AB-8588-CEC1D06C72B9}</a:tableStyleId>
              </a:tblPr>
              <a:tblGrid>
                <a:gridCol w="2057400">
                  <a:extLst>
                    <a:ext uri="{9D8B030D-6E8A-4147-A177-3AD203B41FA5}">
                      <a16:colId xmlns:a16="http://schemas.microsoft.com/office/drawing/2014/main" val="20000"/>
                    </a:ext>
                  </a:extLst>
                </a:gridCol>
                <a:gridCol w="3106569">
                  <a:extLst>
                    <a:ext uri="{9D8B030D-6E8A-4147-A177-3AD203B41FA5}">
                      <a16:colId xmlns:a16="http://schemas.microsoft.com/office/drawing/2014/main" val="20001"/>
                    </a:ext>
                  </a:extLst>
                </a:gridCol>
                <a:gridCol w="2343923">
                  <a:extLst>
                    <a:ext uri="{9D8B030D-6E8A-4147-A177-3AD203B41FA5}">
                      <a16:colId xmlns:a16="http://schemas.microsoft.com/office/drawing/2014/main" val="20002"/>
                    </a:ext>
                  </a:extLst>
                </a:gridCol>
                <a:gridCol w="637574">
                  <a:extLst>
                    <a:ext uri="{9D8B030D-6E8A-4147-A177-3AD203B41FA5}">
                      <a16:colId xmlns:a16="http://schemas.microsoft.com/office/drawing/2014/main" val="20003"/>
                    </a:ext>
                  </a:extLst>
                </a:gridCol>
                <a:gridCol w="1066801">
                  <a:extLst>
                    <a:ext uri="{9D8B030D-6E8A-4147-A177-3AD203B41FA5}">
                      <a16:colId xmlns:a16="http://schemas.microsoft.com/office/drawing/2014/main" val="20004"/>
                    </a:ext>
                  </a:extLst>
                </a:gridCol>
              </a:tblGrid>
              <a:tr h="613493">
                <a:tc>
                  <a:txBody>
                    <a:bodyPr/>
                    <a:lstStyle/>
                    <a:p>
                      <a:pPr algn="ctr"/>
                      <a:r>
                        <a:rPr lang="en-US" sz="1400" dirty="0"/>
                        <a:t>Period</a:t>
                      </a:r>
                      <a:endParaRPr lang="en-US" sz="1400" dirty="0">
                        <a:latin typeface="Abadi MT Condensed Extra Bold" charset="0"/>
                        <a:ea typeface="Abadi MT Condensed Extra Bold" charset="0"/>
                        <a:cs typeface="Abadi MT Condensed Extra Bold" charset="0"/>
                      </a:endParaRPr>
                    </a:p>
                  </a:txBody>
                  <a:tcPr marL="68580" marR="68580" marT="34290" marB="34290"/>
                </a:tc>
                <a:tc>
                  <a:txBody>
                    <a:bodyPr/>
                    <a:lstStyle/>
                    <a:p>
                      <a:pPr algn="ctr"/>
                      <a:r>
                        <a:rPr lang="en-US" sz="1400" dirty="0"/>
                        <a:t>History Covered</a:t>
                      </a:r>
                    </a:p>
                  </a:txBody>
                  <a:tcPr marL="68580" marR="68580" marT="34290" marB="34290"/>
                </a:tc>
                <a:tc>
                  <a:txBody>
                    <a:bodyPr/>
                    <a:lstStyle/>
                    <a:p>
                      <a:pPr algn="ctr"/>
                      <a:r>
                        <a:rPr lang="en-US" sz="1400" dirty="0"/>
                        <a:t>Scriptures</a:t>
                      </a:r>
                    </a:p>
                  </a:txBody>
                  <a:tcPr marL="68580" marR="68580" marT="34290" marB="34290"/>
                </a:tc>
                <a:tc>
                  <a:txBody>
                    <a:bodyPr/>
                    <a:lstStyle/>
                    <a:p>
                      <a:pPr algn="ctr"/>
                      <a:r>
                        <a:rPr lang="en-US" sz="1400" dirty="0"/>
                        <a:t>Years</a:t>
                      </a:r>
                    </a:p>
                  </a:txBody>
                  <a:tcPr marL="68580" marR="68580" marT="34290" marB="34290"/>
                </a:tc>
                <a:tc>
                  <a:txBody>
                    <a:bodyPr/>
                    <a:lstStyle/>
                    <a:p>
                      <a:pPr algn="ctr"/>
                      <a:r>
                        <a:rPr lang="en-US" sz="1400" dirty="0"/>
                        <a:t>Principal </a:t>
                      </a:r>
                    </a:p>
                  </a:txBody>
                  <a:tcPr marL="68580" marR="68580" marT="34290" marB="34290"/>
                </a:tc>
                <a:extLst>
                  <a:ext uri="{0D108BD9-81ED-4DB2-BD59-A6C34878D82A}">
                    <a16:rowId xmlns:a16="http://schemas.microsoft.com/office/drawing/2014/main" val="10000"/>
                  </a:ext>
                </a:extLst>
              </a:tr>
              <a:tr h="363673">
                <a:tc>
                  <a:txBody>
                    <a:bodyPr/>
                    <a:lstStyle/>
                    <a:p>
                      <a:r>
                        <a:rPr lang="en-US" sz="1300" b="1" dirty="0"/>
                        <a:t>Antediluvian</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Creation to</a:t>
                      </a:r>
                      <a:r>
                        <a:rPr lang="en-US" sz="1300" b="1" baseline="0" dirty="0"/>
                        <a:t> the Flood</a:t>
                      </a:r>
                      <a:endParaRPr lang="en-US" sz="1300" b="1" dirty="0"/>
                    </a:p>
                  </a:txBody>
                  <a:tcPr marL="68580" marR="68580" marT="34290" marB="34290">
                    <a:solidFill>
                      <a:schemeClr val="bg2"/>
                    </a:solidFill>
                  </a:tcPr>
                </a:tc>
                <a:tc>
                  <a:txBody>
                    <a:bodyPr/>
                    <a:lstStyle/>
                    <a:p>
                      <a:r>
                        <a:rPr lang="en-US" sz="1300" b="1" dirty="0"/>
                        <a:t>Gen. 1-7</a:t>
                      </a:r>
                    </a:p>
                  </a:txBody>
                  <a:tcPr marL="68580" marR="68580" marT="34290" marB="34290">
                    <a:solidFill>
                      <a:schemeClr val="bg2"/>
                    </a:solidFill>
                  </a:tcPr>
                </a:tc>
                <a:tc>
                  <a:txBody>
                    <a:bodyPr/>
                    <a:lstStyle/>
                    <a:p>
                      <a:pPr algn="ctr"/>
                      <a:r>
                        <a:rPr lang="en-US" sz="1300" b="1" dirty="0"/>
                        <a:t>1656</a:t>
                      </a:r>
                    </a:p>
                  </a:txBody>
                  <a:tcPr marL="68580" marR="68580" marT="34290" marB="34290">
                    <a:solidFill>
                      <a:schemeClr val="bg2"/>
                    </a:solidFill>
                  </a:tcPr>
                </a:tc>
                <a:tc>
                  <a:txBody>
                    <a:bodyPr/>
                    <a:lstStyle/>
                    <a:p>
                      <a:r>
                        <a:rPr lang="en-US" sz="1300" b="1" dirty="0"/>
                        <a:t>Adam</a:t>
                      </a:r>
                    </a:p>
                  </a:txBody>
                  <a:tcPr marL="68580" marR="68580" marT="34290" marB="34290">
                    <a:solidFill>
                      <a:schemeClr val="bg2"/>
                    </a:solidFill>
                  </a:tcPr>
                </a:tc>
                <a:extLst>
                  <a:ext uri="{0D108BD9-81ED-4DB2-BD59-A6C34878D82A}">
                    <a16:rowId xmlns:a16="http://schemas.microsoft.com/office/drawing/2014/main" val="10001"/>
                  </a:ext>
                </a:extLst>
              </a:tr>
              <a:tr h="363673">
                <a:tc>
                  <a:txBody>
                    <a:bodyPr/>
                    <a:lstStyle/>
                    <a:p>
                      <a:r>
                        <a:rPr lang="en-US" sz="1300" b="1" dirty="0"/>
                        <a:t>Postdiluvian</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 the flood</a:t>
                      </a:r>
                      <a:r>
                        <a:rPr lang="en-US" sz="1300" b="1" baseline="0" dirty="0"/>
                        <a:t> to call of Abraham</a:t>
                      </a:r>
                      <a:endParaRPr lang="en-US" sz="1300" b="1" dirty="0"/>
                    </a:p>
                  </a:txBody>
                  <a:tcPr marL="68580" marR="68580" marT="34290" marB="34290">
                    <a:solidFill>
                      <a:schemeClr val="bg2"/>
                    </a:solidFill>
                  </a:tcPr>
                </a:tc>
                <a:tc>
                  <a:txBody>
                    <a:bodyPr/>
                    <a:lstStyle/>
                    <a:p>
                      <a:r>
                        <a:rPr lang="en-US" sz="1300" b="1" dirty="0"/>
                        <a:t>Gen. 8-!1</a:t>
                      </a:r>
                    </a:p>
                  </a:txBody>
                  <a:tcPr marL="68580" marR="68580" marT="34290" marB="34290">
                    <a:solidFill>
                      <a:schemeClr val="bg2"/>
                    </a:solidFill>
                  </a:tcPr>
                </a:tc>
                <a:tc>
                  <a:txBody>
                    <a:bodyPr/>
                    <a:lstStyle/>
                    <a:p>
                      <a:pPr algn="ctr"/>
                      <a:r>
                        <a:rPr lang="en-US" sz="1300" b="1" dirty="0"/>
                        <a:t>427</a:t>
                      </a:r>
                    </a:p>
                  </a:txBody>
                  <a:tcPr marL="68580" marR="68580" marT="34290" marB="34290">
                    <a:solidFill>
                      <a:schemeClr val="bg2"/>
                    </a:solidFill>
                  </a:tcPr>
                </a:tc>
                <a:tc>
                  <a:txBody>
                    <a:bodyPr/>
                    <a:lstStyle/>
                    <a:p>
                      <a:r>
                        <a:rPr lang="en-US" sz="1300" b="1" dirty="0"/>
                        <a:t>Noah</a:t>
                      </a:r>
                    </a:p>
                  </a:txBody>
                  <a:tcPr marL="68580" marR="68580" marT="34290" marB="34290">
                    <a:solidFill>
                      <a:schemeClr val="bg2"/>
                    </a:solidFill>
                  </a:tcPr>
                </a:tc>
                <a:extLst>
                  <a:ext uri="{0D108BD9-81ED-4DB2-BD59-A6C34878D82A}">
                    <a16:rowId xmlns:a16="http://schemas.microsoft.com/office/drawing/2014/main" val="10002"/>
                  </a:ext>
                </a:extLst>
              </a:tr>
              <a:tr h="498817">
                <a:tc>
                  <a:txBody>
                    <a:bodyPr/>
                    <a:lstStyle/>
                    <a:p>
                      <a:r>
                        <a:rPr lang="en-US" sz="1300" b="1" dirty="0"/>
                        <a:t>Patriarchal</a:t>
                      </a:r>
                      <a:r>
                        <a:rPr lang="en-US" sz="1300" b="1" baseline="0" dirty="0"/>
                        <a:t> </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 the call of</a:t>
                      </a:r>
                      <a:r>
                        <a:rPr lang="en-US" sz="1300" b="1" baseline="0" dirty="0"/>
                        <a:t> Abraham to Egyptian Bondage </a:t>
                      </a:r>
                      <a:endParaRPr lang="en-US" sz="1300" b="1" dirty="0"/>
                    </a:p>
                  </a:txBody>
                  <a:tcPr marL="68580" marR="68580" marT="34290" marB="34290">
                    <a:solidFill>
                      <a:schemeClr val="bg2"/>
                    </a:solidFill>
                  </a:tcPr>
                </a:tc>
                <a:tc>
                  <a:txBody>
                    <a:bodyPr/>
                    <a:lstStyle/>
                    <a:p>
                      <a:r>
                        <a:rPr lang="en-US" sz="1300" b="1" dirty="0"/>
                        <a:t>Gen. 12-45</a:t>
                      </a:r>
                    </a:p>
                  </a:txBody>
                  <a:tcPr marL="68580" marR="68580" marT="34290" marB="34290">
                    <a:solidFill>
                      <a:schemeClr val="bg2"/>
                    </a:solidFill>
                  </a:tcPr>
                </a:tc>
                <a:tc>
                  <a:txBody>
                    <a:bodyPr/>
                    <a:lstStyle/>
                    <a:p>
                      <a:pPr algn="ctr"/>
                      <a:r>
                        <a:rPr lang="en-US" sz="1300" b="1" dirty="0"/>
                        <a:t>215</a:t>
                      </a:r>
                    </a:p>
                  </a:txBody>
                  <a:tcPr marL="68580" marR="68580" marT="34290" marB="34290">
                    <a:solidFill>
                      <a:schemeClr val="bg2"/>
                    </a:solidFill>
                  </a:tcPr>
                </a:tc>
                <a:tc>
                  <a:txBody>
                    <a:bodyPr/>
                    <a:lstStyle/>
                    <a:p>
                      <a:r>
                        <a:rPr lang="en-US" sz="1300" b="1" dirty="0"/>
                        <a:t>Abraham</a:t>
                      </a:r>
                    </a:p>
                  </a:txBody>
                  <a:tcPr marL="68580" marR="68580" marT="34290" marB="34290">
                    <a:solidFill>
                      <a:schemeClr val="bg2"/>
                    </a:solidFill>
                  </a:tcPr>
                </a:tc>
                <a:extLst>
                  <a:ext uri="{0D108BD9-81ED-4DB2-BD59-A6C34878D82A}">
                    <a16:rowId xmlns:a16="http://schemas.microsoft.com/office/drawing/2014/main" val="10003"/>
                  </a:ext>
                </a:extLst>
              </a:tr>
              <a:tr h="363673">
                <a:tc>
                  <a:txBody>
                    <a:bodyPr/>
                    <a:lstStyle/>
                    <a:p>
                      <a:r>
                        <a:rPr lang="en-US" sz="1300" b="1" dirty="0"/>
                        <a:t>Egyptian Bondage</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a:t>
                      </a:r>
                      <a:r>
                        <a:rPr lang="en-US" sz="1300" b="1" baseline="0" dirty="0"/>
                        <a:t> Egyptian Bondage to the Exodus</a:t>
                      </a:r>
                      <a:endParaRPr lang="en-US" sz="1300" b="1" dirty="0"/>
                    </a:p>
                  </a:txBody>
                  <a:tcPr marL="68580" marR="68580" marT="34290" marB="34290">
                    <a:solidFill>
                      <a:schemeClr val="bg2"/>
                    </a:solidFill>
                  </a:tcPr>
                </a:tc>
                <a:tc>
                  <a:txBody>
                    <a:bodyPr/>
                    <a:lstStyle/>
                    <a:p>
                      <a:r>
                        <a:rPr lang="en-US" sz="1300" b="1" dirty="0"/>
                        <a:t>Gen.</a:t>
                      </a:r>
                      <a:r>
                        <a:rPr lang="en-US" sz="1300" b="1" baseline="0" dirty="0"/>
                        <a:t> 46-Ex. 11</a:t>
                      </a:r>
                      <a:endParaRPr lang="en-US" sz="1300" b="1" dirty="0"/>
                    </a:p>
                  </a:txBody>
                  <a:tcPr marL="68580" marR="68580" marT="34290" marB="34290">
                    <a:solidFill>
                      <a:schemeClr val="bg2"/>
                    </a:solidFill>
                  </a:tcPr>
                </a:tc>
                <a:tc>
                  <a:txBody>
                    <a:bodyPr/>
                    <a:lstStyle/>
                    <a:p>
                      <a:pPr algn="ctr"/>
                      <a:r>
                        <a:rPr lang="en-US" sz="1300" b="1" dirty="0"/>
                        <a:t>215</a:t>
                      </a:r>
                    </a:p>
                  </a:txBody>
                  <a:tcPr marL="68580" marR="68580" marT="34290" marB="34290">
                    <a:solidFill>
                      <a:schemeClr val="bg2"/>
                    </a:solidFill>
                  </a:tcPr>
                </a:tc>
                <a:tc>
                  <a:txBody>
                    <a:bodyPr/>
                    <a:lstStyle/>
                    <a:p>
                      <a:r>
                        <a:rPr lang="en-US" sz="1300" b="1" dirty="0"/>
                        <a:t>Joseph</a:t>
                      </a:r>
                    </a:p>
                  </a:txBody>
                  <a:tcPr marL="68580" marR="68580" marT="34290" marB="34290">
                    <a:solidFill>
                      <a:schemeClr val="bg2"/>
                    </a:solidFill>
                  </a:tcPr>
                </a:tc>
                <a:extLst>
                  <a:ext uri="{0D108BD9-81ED-4DB2-BD59-A6C34878D82A}">
                    <a16:rowId xmlns:a16="http://schemas.microsoft.com/office/drawing/2014/main" val="10004"/>
                  </a:ext>
                </a:extLst>
              </a:tr>
              <a:tr h="531526">
                <a:tc>
                  <a:txBody>
                    <a:bodyPr/>
                    <a:lstStyle/>
                    <a:p>
                      <a:r>
                        <a:rPr lang="en-US" sz="1400" b="1" dirty="0"/>
                        <a:t>Wilderness Wanderings</a:t>
                      </a:r>
                      <a:endParaRPr lang="en-US" sz="14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400" b="1" dirty="0"/>
                        <a:t>From Exodus to crossing of the Jordan</a:t>
                      </a:r>
                    </a:p>
                  </a:txBody>
                  <a:tcPr marL="68580" marR="68580" marT="34290" marB="34290">
                    <a:solidFill>
                      <a:schemeClr val="bg2"/>
                    </a:solidFill>
                  </a:tcPr>
                </a:tc>
                <a:tc>
                  <a:txBody>
                    <a:bodyPr/>
                    <a:lstStyle/>
                    <a:p>
                      <a:r>
                        <a:rPr lang="en-US" sz="1400" b="1" dirty="0"/>
                        <a:t>Ex.</a:t>
                      </a:r>
                      <a:r>
                        <a:rPr lang="en-US" sz="1400" b="1" baseline="0" dirty="0"/>
                        <a:t> 12-Deut. 34</a:t>
                      </a:r>
                      <a:endParaRPr lang="en-US" sz="1400" b="1" dirty="0"/>
                    </a:p>
                  </a:txBody>
                  <a:tcPr marL="68580" marR="68580" marT="34290" marB="34290">
                    <a:solidFill>
                      <a:schemeClr val="bg2"/>
                    </a:solidFill>
                  </a:tcPr>
                </a:tc>
                <a:tc>
                  <a:txBody>
                    <a:bodyPr/>
                    <a:lstStyle/>
                    <a:p>
                      <a:pPr algn="ctr"/>
                      <a:r>
                        <a:rPr lang="en-US" sz="1400" b="1" dirty="0"/>
                        <a:t>40</a:t>
                      </a:r>
                    </a:p>
                  </a:txBody>
                  <a:tcPr marL="68580" marR="68580" marT="34290" marB="34290">
                    <a:solidFill>
                      <a:schemeClr val="bg2"/>
                    </a:solidFill>
                  </a:tcPr>
                </a:tc>
                <a:tc>
                  <a:txBody>
                    <a:bodyPr/>
                    <a:lstStyle/>
                    <a:p>
                      <a:r>
                        <a:rPr lang="en-US" sz="1400" b="1" dirty="0"/>
                        <a:t>Moses</a:t>
                      </a:r>
                    </a:p>
                  </a:txBody>
                  <a:tcPr marL="68580" marR="68580" marT="34290" marB="34290">
                    <a:solidFill>
                      <a:schemeClr val="bg2"/>
                    </a:solidFill>
                  </a:tcPr>
                </a:tc>
                <a:extLst>
                  <a:ext uri="{0D108BD9-81ED-4DB2-BD59-A6C34878D82A}">
                    <a16:rowId xmlns:a16="http://schemas.microsoft.com/office/drawing/2014/main" val="10005"/>
                  </a:ext>
                </a:extLst>
              </a:tr>
              <a:tr h="363673">
                <a:tc>
                  <a:txBody>
                    <a:bodyPr/>
                    <a:lstStyle/>
                    <a:p>
                      <a:r>
                        <a:rPr lang="en-US" sz="1300" b="1" dirty="0"/>
                        <a:t>Conquest of Canaan</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 crossing of Jordan</a:t>
                      </a:r>
                      <a:r>
                        <a:rPr lang="en-US" sz="1300" b="1" baseline="0" dirty="0"/>
                        <a:t> to Joshua’s death</a:t>
                      </a:r>
                      <a:endParaRPr lang="en-US" sz="1300" b="1" dirty="0"/>
                    </a:p>
                  </a:txBody>
                  <a:tcPr marL="68580" marR="68580" marT="34290" marB="34290">
                    <a:solidFill>
                      <a:schemeClr val="bg2"/>
                    </a:solidFill>
                  </a:tcPr>
                </a:tc>
                <a:tc>
                  <a:txBody>
                    <a:bodyPr/>
                    <a:lstStyle/>
                    <a:p>
                      <a:r>
                        <a:rPr lang="en-US" sz="1300" b="1" dirty="0"/>
                        <a:t>Josh. 1-24</a:t>
                      </a:r>
                    </a:p>
                  </a:txBody>
                  <a:tcPr marL="68580" marR="68580" marT="34290" marB="34290">
                    <a:solidFill>
                      <a:schemeClr val="bg2"/>
                    </a:solidFill>
                  </a:tcPr>
                </a:tc>
                <a:tc>
                  <a:txBody>
                    <a:bodyPr/>
                    <a:lstStyle/>
                    <a:p>
                      <a:pPr algn="ctr"/>
                      <a:r>
                        <a:rPr lang="en-US" sz="1300" b="1" dirty="0"/>
                        <a:t>51</a:t>
                      </a:r>
                    </a:p>
                  </a:txBody>
                  <a:tcPr marL="68580" marR="68580" marT="34290" marB="34290">
                    <a:solidFill>
                      <a:schemeClr val="bg2"/>
                    </a:solidFill>
                  </a:tcPr>
                </a:tc>
                <a:tc>
                  <a:txBody>
                    <a:bodyPr/>
                    <a:lstStyle/>
                    <a:p>
                      <a:r>
                        <a:rPr lang="en-US" sz="1300" b="1" dirty="0"/>
                        <a:t>Joshua</a:t>
                      </a:r>
                    </a:p>
                  </a:txBody>
                  <a:tcPr marL="68580" marR="68580" marT="34290" marB="34290">
                    <a:solidFill>
                      <a:schemeClr val="bg2"/>
                    </a:solidFill>
                  </a:tcPr>
                </a:tc>
                <a:extLst>
                  <a:ext uri="{0D108BD9-81ED-4DB2-BD59-A6C34878D82A}">
                    <a16:rowId xmlns:a16="http://schemas.microsoft.com/office/drawing/2014/main" val="10006"/>
                  </a:ext>
                </a:extLst>
              </a:tr>
              <a:tr h="363673">
                <a:tc>
                  <a:txBody>
                    <a:bodyPr/>
                    <a:lstStyle/>
                    <a:p>
                      <a:r>
                        <a:rPr lang="en-US" sz="1300" b="1" dirty="0"/>
                        <a:t>Judges</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 Joshua to King Saul</a:t>
                      </a:r>
                    </a:p>
                  </a:txBody>
                  <a:tcPr marL="68580" marR="68580" marT="34290" marB="34290">
                    <a:solidFill>
                      <a:schemeClr val="bg2"/>
                    </a:solidFill>
                  </a:tcPr>
                </a:tc>
                <a:tc>
                  <a:txBody>
                    <a:bodyPr/>
                    <a:lstStyle/>
                    <a:p>
                      <a:r>
                        <a:rPr lang="en-US" sz="1300" b="1" dirty="0"/>
                        <a:t>Ju,</a:t>
                      </a:r>
                      <a:r>
                        <a:rPr lang="en-US" sz="1300" b="1" baseline="0" dirty="0"/>
                        <a:t> Ruth, 1 Sa. 1-9</a:t>
                      </a:r>
                      <a:endParaRPr lang="en-US" sz="1300" b="1" dirty="0"/>
                    </a:p>
                  </a:txBody>
                  <a:tcPr marL="68580" marR="68580" marT="34290" marB="34290">
                    <a:solidFill>
                      <a:schemeClr val="bg2"/>
                    </a:solidFill>
                  </a:tcPr>
                </a:tc>
                <a:tc>
                  <a:txBody>
                    <a:bodyPr/>
                    <a:lstStyle/>
                    <a:p>
                      <a:pPr algn="ctr"/>
                      <a:r>
                        <a:rPr lang="en-US" sz="1300" b="1" dirty="0"/>
                        <a:t>305</a:t>
                      </a:r>
                    </a:p>
                  </a:txBody>
                  <a:tcPr marL="68580" marR="68580" marT="34290" marB="34290">
                    <a:solidFill>
                      <a:schemeClr val="bg2"/>
                    </a:solidFill>
                  </a:tcPr>
                </a:tc>
                <a:tc>
                  <a:txBody>
                    <a:bodyPr/>
                    <a:lstStyle/>
                    <a:p>
                      <a:r>
                        <a:rPr lang="en-US" sz="1300" b="1" dirty="0"/>
                        <a:t>Samuel</a:t>
                      </a:r>
                    </a:p>
                  </a:txBody>
                  <a:tcPr marL="68580" marR="68580" marT="34290" marB="34290">
                    <a:solidFill>
                      <a:schemeClr val="bg2"/>
                    </a:solidFill>
                  </a:tcPr>
                </a:tc>
                <a:extLst>
                  <a:ext uri="{0D108BD9-81ED-4DB2-BD59-A6C34878D82A}">
                    <a16:rowId xmlns:a16="http://schemas.microsoft.com/office/drawing/2014/main" val="10007"/>
                  </a:ext>
                </a:extLst>
              </a:tr>
              <a:tr h="576399">
                <a:tc>
                  <a:txBody>
                    <a:bodyPr/>
                    <a:lstStyle/>
                    <a:p>
                      <a:r>
                        <a:rPr lang="en-US" sz="1300" b="1" dirty="0"/>
                        <a:t>The United Kingdom</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a:t>
                      </a:r>
                      <a:r>
                        <a:rPr lang="en-US" sz="1300" b="1" baseline="0" dirty="0"/>
                        <a:t> origin of kingdom to its division</a:t>
                      </a:r>
                      <a:endParaRPr lang="en-US" sz="1300" b="1" dirty="0"/>
                    </a:p>
                  </a:txBody>
                  <a:tcPr marL="68580" marR="68580" marT="34290" marB="34290">
                    <a:solidFill>
                      <a:schemeClr val="bg2"/>
                    </a:solidFill>
                  </a:tcPr>
                </a:tc>
                <a:tc>
                  <a:txBody>
                    <a:bodyPr/>
                    <a:lstStyle/>
                    <a:p>
                      <a:r>
                        <a:rPr lang="en-US" sz="1300" b="1" dirty="0"/>
                        <a:t>1 Sa. 9-1 Ki. 11; 1 Chr. 10, 2 Chr. 9</a:t>
                      </a:r>
                    </a:p>
                  </a:txBody>
                  <a:tcPr marL="68580" marR="68580" marT="34290" marB="34290">
                    <a:solidFill>
                      <a:schemeClr val="bg2"/>
                    </a:solidFill>
                  </a:tcPr>
                </a:tc>
                <a:tc>
                  <a:txBody>
                    <a:bodyPr/>
                    <a:lstStyle/>
                    <a:p>
                      <a:pPr algn="ctr"/>
                      <a:r>
                        <a:rPr lang="en-US" sz="1300" b="1" dirty="0"/>
                        <a:t>120</a:t>
                      </a:r>
                    </a:p>
                  </a:txBody>
                  <a:tcPr marL="68580" marR="68580" marT="34290" marB="34290">
                    <a:solidFill>
                      <a:schemeClr val="bg2"/>
                    </a:solidFill>
                  </a:tcPr>
                </a:tc>
                <a:tc>
                  <a:txBody>
                    <a:bodyPr/>
                    <a:lstStyle/>
                    <a:p>
                      <a:r>
                        <a:rPr lang="en-US" sz="1300" b="1" dirty="0"/>
                        <a:t>David</a:t>
                      </a:r>
                    </a:p>
                  </a:txBody>
                  <a:tcPr marL="68580" marR="68580" marT="34290" marB="34290">
                    <a:solidFill>
                      <a:schemeClr val="bg2"/>
                    </a:solidFill>
                  </a:tcPr>
                </a:tc>
                <a:extLst>
                  <a:ext uri="{0D108BD9-81ED-4DB2-BD59-A6C34878D82A}">
                    <a16:rowId xmlns:a16="http://schemas.microsoft.com/office/drawing/2014/main" val="10008"/>
                  </a:ext>
                </a:extLst>
              </a:tr>
              <a:tr h="385499">
                <a:tc>
                  <a:txBody>
                    <a:bodyPr/>
                    <a:lstStyle/>
                    <a:p>
                      <a:r>
                        <a:rPr lang="en-US" sz="1300" b="1" dirty="0"/>
                        <a:t>The Divided Kingdom</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a:t>
                      </a:r>
                      <a:r>
                        <a:rPr lang="en-US" sz="1300" b="1" baseline="0" dirty="0"/>
                        <a:t> the division to the fall of Israel</a:t>
                      </a:r>
                      <a:endParaRPr lang="en-US" sz="1300" b="1" dirty="0"/>
                    </a:p>
                  </a:txBody>
                  <a:tcPr marL="68580" marR="68580" marT="34290" marB="34290">
                    <a:solidFill>
                      <a:schemeClr val="bg2"/>
                    </a:solidFill>
                  </a:tcPr>
                </a:tc>
                <a:tc>
                  <a:txBody>
                    <a:bodyPr/>
                    <a:lstStyle/>
                    <a:p>
                      <a:r>
                        <a:rPr lang="en-US" sz="1300" b="1" dirty="0"/>
                        <a:t>1 Ki. 12-2 Ki. 20; 2 Chr. 10-32</a:t>
                      </a:r>
                    </a:p>
                  </a:txBody>
                  <a:tcPr marL="68580" marR="68580" marT="34290" marB="34290">
                    <a:solidFill>
                      <a:schemeClr val="bg2"/>
                    </a:solidFill>
                  </a:tcPr>
                </a:tc>
                <a:tc>
                  <a:txBody>
                    <a:bodyPr/>
                    <a:lstStyle/>
                    <a:p>
                      <a:pPr algn="ctr"/>
                      <a:r>
                        <a:rPr lang="en-US" sz="1300" b="1" dirty="0"/>
                        <a:t>253</a:t>
                      </a:r>
                    </a:p>
                  </a:txBody>
                  <a:tcPr marL="68580" marR="68580" marT="34290" marB="34290">
                    <a:solidFill>
                      <a:schemeClr val="bg2"/>
                    </a:solidFill>
                  </a:tcPr>
                </a:tc>
                <a:tc>
                  <a:txBody>
                    <a:bodyPr/>
                    <a:lstStyle/>
                    <a:p>
                      <a:r>
                        <a:rPr lang="en-US" sz="1300" b="1" dirty="0"/>
                        <a:t>Elijah</a:t>
                      </a:r>
                    </a:p>
                  </a:txBody>
                  <a:tcPr marL="68580" marR="68580" marT="34290" marB="34290">
                    <a:solidFill>
                      <a:schemeClr val="bg2"/>
                    </a:solidFill>
                  </a:tcPr>
                </a:tc>
                <a:extLst>
                  <a:ext uri="{0D108BD9-81ED-4DB2-BD59-A6C34878D82A}">
                    <a16:rowId xmlns:a16="http://schemas.microsoft.com/office/drawing/2014/main" val="10009"/>
                  </a:ext>
                </a:extLst>
              </a:tr>
              <a:tr h="377607">
                <a:tc>
                  <a:txBody>
                    <a:bodyPr/>
                    <a:lstStyle/>
                    <a:p>
                      <a:r>
                        <a:rPr lang="en-US" sz="1300" b="1" dirty="0"/>
                        <a:t>Judah Alone</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 fall of Israel</a:t>
                      </a:r>
                      <a:r>
                        <a:rPr lang="en-US" sz="1300" b="1" baseline="0" dirty="0"/>
                        <a:t> to the fall of Judah</a:t>
                      </a:r>
                      <a:endParaRPr lang="en-US" sz="1300" b="1" dirty="0"/>
                    </a:p>
                  </a:txBody>
                  <a:tcPr marL="68580" marR="68580" marT="34290" marB="34290">
                    <a:solidFill>
                      <a:schemeClr val="bg2"/>
                    </a:solidFill>
                  </a:tcPr>
                </a:tc>
                <a:tc>
                  <a:txBody>
                    <a:bodyPr/>
                    <a:lstStyle/>
                    <a:p>
                      <a:r>
                        <a:rPr lang="en-US" sz="1300" b="1" dirty="0"/>
                        <a:t>2 Ki. 21-25; 2 Chr. 10-32</a:t>
                      </a:r>
                    </a:p>
                  </a:txBody>
                  <a:tcPr marL="68580" marR="68580" marT="34290" marB="34290">
                    <a:solidFill>
                      <a:schemeClr val="bg2"/>
                    </a:solidFill>
                  </a:tcPr>
                </a:tc>
                <a:tc>
                  <a:txBody>
                    <a:bodyPr/>
                    <a:lstStyle/>
                    <a:p>
                      <a:pPr algn="ctr"/>
                      <a:r>
                        <a:rPr lang="en-US" sz="1300" b="1" dirty="0"/>
                        <a:t>125</a:t>
                      </a:r>
                    </a:p>
                  </a:txBody>
                  <a:tcPr marL="68580" marR="68580" marT="34290" marB="34290">
                    <a:solidFill>
                      <a:schemeClr val="bg2"/>
                    </a:solidFill>
                  </a:tcPr>
                </a:tc>
                <a:tc>
                  <a:txBody>
                    <a:bodyPr/>
                    <a:lstStyle/>
                    <a:p>
                      <a:r>
                        <a:rPr lang="en-US" sz="1300" b="1" dirty="0"/>
                        <a:t>Josiah</a:t>
                      </a:r>
                    </a:p>
                  </a:txBody>
                  <a:tcPr marL="68580" marR="68580" marT="34290" marB="34290">
                    <a:solidFill>
                      <a:schemeClr val="bg2"/>
                    </a:solidFill>
                  </a:tcPr>
                </a:tc>
                <a:extLst>
                  <a:ext uri="{0D108BD9-81ED-4DB2-BD59-A6C34878D82A}">
                    <a16:rowId xmlns:a16="http://schemas.microsoft.com/office/drawing/2014/main" val="10010"/>
                  </a:ext>
                </a:extLst>
              </a:tr>
              <a:tr h="407011">
                <a:tc>
                  <a:txBody>
                    <a:bodyPr/>
                    <a:lstStyle/>
                    <a:p>
                      <a:r>
                        <a:rPr lang="en-US" sz="1300" b="1" dirty="0"/>
                        <a:t>Babylonian Captivity</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rgbClr val="FFFF00"/>
                    </a:solidFill>
                  </a:tcPr>
                </a:tc>
                <a:tc>
                  <a:txBody>
                    <a:bodyPr/>
                    <a:lstStyle/>
                    <a:p>
                      <a:r>
                        <a:rPr lang="en-US" sz="1300" b="1" dirty="0"/>
                        <a:t>From the fall of Judah to</a:t>
                      </a:r>
                      <a:r>
                        <a:rPr lang="en-US" sz="1300" b="1" baseline="0" dirty="0"/>
                        <a:t> the return</a:t>
                      </a:r>
                      <a:endParaRPr lang="en-US" sz="1300" b="1" dirty="0"/>
                    </a:p>
                  </a:txBody>
                  <a:tcPr marL="68580" marR="68580" marT="34290" marB="34290">
                    <a:solidFill>
                      <a:srgbClr val="FFFF00"/>
                    </a:solidFill>
                  </a:tcPr>
                </a:tc>
                <a:tc>
                  <a:txBody>
                    <a:bodyPr/>
                    <a:lstStyle/>
                    <a:p>
                      <a:r>
                        <a:rPr lang="en-US" sz="1300" b="1" dirty="0"/>
                        <a:t>2 Ki. 25-8- 21;</a:t>
                      </a:r>
                      <a:r>
                        <a:rPr lang="en-US" sz="1300" b="1" baseline="0" dirty="0"/>
                        <a:t> Dan. 1-6; Ezekiel</a:t>
                      </a:r>
                      <a:endParaRPr lang="en-US" sz="1300" b="1" dirty="0"/>
                    </a:p>
                  </a:txBody>
                  <a:tcPr marL="68580" marR="68580" marT="34290" marB="34290">
                    <a:solidFill>
                      <a:srgbClr val="FFFF00"/>
                    </a:solidFill>
                  </a:tcPr>
                </a:tc>
                <a:tc>
                  <a:txBody>
                    <a:bodyPr/>
                    <a:lstStyle/>
                    <a:p>
                      <a:pPr algn="ctr"/>
                      <a:r>
                        <a:rPr lang="en-US" sz="1300" b="1" dirty="0"/>
                        <a:t>70</a:t>
                      </a:r>
                    </a:p>
                  </a:txBody>
                  <a:tcPr marL="68580" marR="68580" marT="34290" marB="34290">
                    <a:solidFill>
                      <a:srgbClr val="FFFF00"/>
                    </a:solidFill>
                  </a:tcPr>
                </a:tc>
                <a:tc>
                  <a:txBody>
                    <a:bodyPr/>
                    <a:lstStyle/>
                    <a:p>
                      <a:r>
                        <a:rPr lang="en-US" sz="1300" b="1" dirty="0"/>
                        <a:t>Daniel, Ezekiel</a:t>
                      </a:r>
                    </a:p>
                  </a:txBody>
                  <a:tcPr marL="68580" marR="68580" marT="34290" marB="34290">
                    <a:solidFill>
                      <a:srgbClr val="FFFF00"/>
                    </a:solidFill>
                  </a:tcPr>
                </a:tc>
                <a:extLst>
                  <a:ext uri="{0D108BD9-81ED-4DB2-BD59-A6C34878D82A}">
                    <a16:rowId xmlns:a16="http://schemas.microsoft.com/office/drawing/2014/main" val="10011"/>
                  </a:ext>
                </a:extLst>
              </a:tr>
              <a:tr h="363673">
                <a:tc>
                  <a:txBody>
                    <a:bodyPr/>
                    <a:lstStyle/>
                    <a:p>
                      <a:r>
                        <a:rPr lang="en-US" sz="1300" b="1" dirty="0"/>
                        <a:t>Restoration of the Jews</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a:t>
                      </a:r>
                      <a:r>
                        <a:rPr lang="en-US" sz="1300" b="1" baseline="0" dirty="0"/>
                        <a:t> the return to end of OT history</a:t>
                      </a:r>
                      <a:endParaRPr lang="en-US" sz="1300" b="1" dirty="0"/>
                    </a:p>
                  </a:txBody>
                  <a:tcPr marL="68580" marR="68580" marT="34290" marB="34290">
                    <a:solidFill>
                      <a:schemeClr val="bg2"/>
                    </a:solidFill>
                  </a:tcPr>
                </a:tc>
                <a:tc>
                  <a:txBody>
                    <a:bodyPr/>
                    <a:lstStyle/>
                    <a:p>
                      <a:r>
                        <a:rPr lang="en-US" sz="1300" b="1" dirty="0"/>
                        <a:t>Ezra, Nehemiah</a:t>
                      </a:r>
                    </a:p>
                  </a:txBody>
                  <a:tcPr marL="68580" marR="68580" marT="34290" marB="34290">
                    <a:solidFill>
                      <a:schemeClr val="bg2"/>
                    </a:solidFill>
                  </a:tcPr>
                </a:tc>
                <a:tc>
                  <a:txBody>
                    <a:bodyPr/>
                    <a:lstStyle/>
                    <a:p>
                      <a:pPr algn="ctr"/>
                      <a:r>
                        <a:rPr lang="en-US" sz="1300" b="1" dirty="0"/>
                        <a:t>92</a:t>
                      </a:r>
                    </a:p>
                  </a:txBody>
                  <a:tcPr marL="68580" marR="68580" marT="34290" marB="34290">
                    <a:solidFill>
                      <a:schemeClr val="bg2"/>
                    </a:solidFill>
                  </a:tcPr>
                </a:tc>
                <a:tc>
                  <a:txBody>
                    <a:bodyPr/>
                    <a:lstStyle/>
                    <a:p>
                      <a:r>
                        <a:rPr lang="en-US" sz="1300" b="1" dirty="0"/>
                        <a:t>Ezra</a:t>
                      </a:r>
                    </a:p>
                  </a:txBody>
                  <a:tcPr marL="68580" marR="68580" marT="34290" marB="34290">
                    <a:solidFill>
                      <a:schemeClr val="bg2"/>
                    </a:solidFill>
                  </a:tcPr>
                </a:tc>
                <a:extLst>
                  <a:ext uri="{0D108BD9-81ED-4DB2-BD59-A6C34878D82A}">
                    <a16:rowId xmlns:a16="http://schemas.microsoft.com/office/drawing/2014/main" val="10012"/>
                  </a:ext>
                </a:extLst>
              </a:tr>
              <a:tr h="576901">
                <a:tc>
                  <a:txBody>
                    <a:bodyPr/>
                    <a:lstStyle/>
                    <a:p>
                      <a:r>
                        <a:rPr lang="en-US" sz="1300" b="1" dirty="0"/>
                        <a:t>Between the Testaments</a:t>
                      </a:r>
                      <a:endParaRPr lang="en-US" sz="1300" b="1" dirty="0">
                        <a:latin typeface="Abadi MT Condensed Extra Bold" charset="0"/>
                        <a:ea typeface="Abadi MT Condensed Extra Bold" charset="0"/>
                        <a:cs typeface="Abadi MT Condensed Extra Bold"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a:t>From end</a:t>
                      </a:r>
                      <a:r>
                        <a:rPr lang="en-US" sz="1300" b="1" baseline="0" dirty="0"/>
                        <a:t> of OT to the beginning of the NT</a:t>
                      </a:r>
                      <a:endParaRPr lang="en-US" sz="1300" b="1" dirty="0"/>
                    </a:p>
                    <a:p>
                      <a:endParaRPr lang="en-US" sz="600" b="1" dirty="0"/>
                    </a:p>
                  </a:txBody>
                  <a:tcPr marL="68580" marR="68580" marT="34290" marB="34290"/>
                </a:tc>
                <a:tc>
                  <a:txBody>
                    <a:bodyPr/>
                    <a:lstStyle/>
                    <a:p>
                      <a:r>
                        <a:rPr lang="en-US" sz="1300" b="1" dirty="0"/>
                        <a:t>None</a:t>
                      </a:r>
                    </a:p>
                  </a:txBody>
                  <a:tcPr marL="68580" marR="68580" marT="34290" marB="34290"/>
                </a:tc>
                <a:tc>
                  <a:txBody>
                    <a:bodyPr/>
                    <a:lstStyle/>
                    <a:p>
                      <a:pPr algn="ctr"/>
                      <a:r>
                        <a:rPr lang="en-US" sz="1300" b="1" dirty="0"/>
                        <a:t>400</a:t>
                      </a:r>
                    </a:p>
                  </a:txBody>
                  <a:tcPr marL="68580" marR="68580" marT="34290" marB="34290"/>
                </a:tc>
                <a:tc>
                  <a:txBody>
                    <a:bodyPr/>
                    <a:lstStyle/>
                    <a:p>
                      <a:r>
                        <a:rPr lang="en-US" sz="1300" b="1" dirty="0"/>
                        <a:t>Judas Maccabe</a:t>
                      </a:r>
                    </a:p>
                  </a:txBody>
                  <a:tcPr marL="68580" marR="68580" marT="34290" marB="34290"/>
                </a:tc>
                <a:extLst>
                  <a:ext uri="{0D108BD9-81ED-4DB2-BD59-A6C34878D82A}">
                    <a16:rowId xmlns:a16="http://schemas.microsoft.com/office/drawing/2014/main" val="10013"/>
                  </a:ext>
                </a:extLst>
              </a:tr>
              <a:tr h="363673">
                <a:tc>
                  <a:txBody>
                    <a:bodyPr/>
                    <a:lstStyle/>
                    <a:p>
                      <a:r>
                        <a:rPr lang="en-US" sz="1300" b="1" dirty="0"/>
                        <a:t>Life of Christ</a:t>
                      </a:r>
                      <a:endParaRPr lang="en-US" sz="1300" b="1" dirty="0">
                        <a:latin typeface="Abadi MT Condensed Extra Bold" charset="0"/>
                        <a:ea typeface="Abadi MT Condensed Extra Bold" charset="0"/>
                        <a:cs typeface="Abadi MT Condensed Extra Bold" charset="0"/>
                      </a:endParaRPr>
                    </a:p>
                  </a:txBody>
                  <a:tcPr marL="68580" marR="68580" marT="34290" marB="34290"/>
                </a:tc>
                <a:tc>
                  <a:txBody>
                    <a:bodyPr/>
                    <a:lstStyle/>
                    <a:p>
                      <a:r>
                        <a:rPr lang="en-US" sz="1300" b="1" dirty="0"/>
                        <a:t>From birth of Jesus to ascension</a:t>
                      </a:r>
                    </a:p>
                  </a:txBody>
                  <a:tcPr marL="68580" marR="68580" marT="34290" marB="34290"/>
                </a:tc>
                <a:tc>
                  <a:txBody>
                    <a:bodyPr/>
                    <a:lstStyle/>
                    <a:p>
                      <a:r>
                        <a:rPr lang="en-US" sz="1300" b="1" dirty="0"/>
                        <a:t>Mt-Jhn 21; Acts1</a:t>
                      </a:r>
                    </a:p>
                  </a:txBody>
                  <a:tcPr marL="68580" marR="68580" marT="34290" marB="34290"/>
                </a:tc>
                <a:tc>
                  <a:txBody>
                    <a:bodyPr/>
                    <a:lstStyle/>
                    <a:p>
                      <a:pPr algn="ctr"/>
                      <a:r>
                        <a:rPr lang="en-US" sz="1300" b="1" dirty="0"/>
                        <a:t>34</a:t>
                      </a:r>
                    </a:p>
                  </a:txBody>
                  <a:tcPr marL="68580" marR="68580" marT="34290" marB="34290"/>
                </a:tc>
                <a:tc>
                  <a:txBody>
                    <a:bodyPr/>
                    <a:lstStyle/>
                    <a:p>
                      <a:r>
                        <a:rPr lang="en-US" sz="1300" b="1" dirty="0"/>
                        <a:t>Jesus</a:t>
                      </a:r>
                    </a:p>
                  </a:txBody>
                  <a:tcPr marL="68580" marR="68580" marT="34290" marB="34290"/>
                </a:tc>
                <a:extLst>
                  <a:ext uri="{0D108BD9-81ED-4DB2-BD59-A6C34878D82A}">
                    <a16:rowId xmlns:a16="http://schemas.microsoft.com/office/drawing/2014/main" val="10014"/>
                  </a:ext>
                </a:extLst>
              </a:tr>
              <a:tr h="498817">
                <a:tc>
                  <a:txBody>
                    <a:bodyPr/>
                    <a:lstStyle/>
                    <a:p>
                      <a:r>
                        <a:rPr lang="en-US" sz="1300" b="1" dirty="0"/>
                        <a:t>The Church</a:t>
                      </a:r>
                      <a:endParaRPr lang="en-US" sz="1300" b="1" dirty="0">
                        <a:latin typeface="Abadi MT Condensed Extra Bold" charset="0"/>
                        <a:ea typeface="Abadi MT Condensed Extra Bold" charset="0"/>
                        <a:cs typeface="Abadi MT Condensed Extra Bold" charset="0"/>
                      </a:endParaRPr>
                    </a:p>
                  </a:txBody>
                  <a:tcPr marL="68580" marR="68580" marT="34290" marB="34290"/>
                </a:tc>
                <a:tc>
                  <a:txBody>
                    <a:bodyPr/>
                    <a:lstStyle/>
                    <a:p>
                      <a:r>
                        <a:rPr lang="en-US" sz="1300" b="1" dirty="0"/>
                        <a:t>From ascension to death of Paul (96 AD approx.)</a:t>
                      </a:r>
                    </a:p>
                  </a:txBody>
                  <a:tcPr marL="68580" marR="68580" marT="34290" marB="34290"/>
                </a:tc>
                <a:tc>
                  <a:txBody>
                    <a:bodyPr/>
                    <a:lstStyle/>
                    <a:p>
                      <a:r>
                        <a:rPr lang="en-US" sz="1300" b="1" dirty="0"/>
                        <a:t>Acts 2-Revelation</a:t>
                      </a:r>
                    </a:p>
                  </a:txBody>
                  <a:tcPr marL="68580" marR="68580" marT="34290" marB="34290"/>
                </a:tc>
                <a:tc>
                  <a:txBody>
                    <a:bodyPr/>
                    <a:lstStyle/>
                    <a:p>
                      <a:pPr algn="ctr"/>
                      <a:r>
                        <a:rPr lang="en-US" sz="1300" b="1" dirty="0"/>
                        <a:t>70</a:t>
                      </a:r>
                    </a:p>
                  </a:txBody>
                  <a:tcPr marL="68580" marR="68580" marT="34290" marB="34290"/>
                </a:tc>
                <a:tc>
                  <a:txBody>
                    <a:bodyPr/>
                    <a:lstStyle/>
                    <a:p>
                      <a:r>
                        <a:rPr lang="en-US" sz="1300" b="1" dirty="0"/>
                        <a:t>Paul</a:t>
                      </a:r>
                    </a:p>
                  </a:txBody>
                  <a:tcPr marL="68580" marR="68580" marT="34290" marB="34290"/>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783250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6400" y="4695671"/>
            <a:ext cx="8573910" cy="2246769"/>
          </a:xfrm>
          <a:prstGeom prst="rect">
            <a:avLst/>
          </a:prstGeom>
          <a:noFill/>
        </p:spPr>
        <p:txBody>
          <a:bodyPr wrap="square" rtlCol="0">
            <a:spAutoFit/>
          </a:bodyPr>
          <a:lstStyle/>
          <a:p>
            <a:r>
              <a:rPr lang="en-US" sz="2000" b="1" dirty="0" err="1">
                <a:latin typeface="Arial" panose="020B0604020202020204" pitchFamily="34" charset="0"/>
                <a:cs typeface="Arial" panose="020B0604020202020204" pitchFamily="34" charset="0"/>
              </a:rPr>
              <a:t>Ezek</a:t>
            </a:r>
            <a:r>
              <a:rPr lang="en-US" sz="2000" b="1" dirty="0">
                <a:latin typeface="Arial" panose="020B0604020202020204" pitchFamily="34" charset="0"/>
                <a:cs typeface="Arial" panose="020B0604020202020204" pitchFamily="34" charset="0"/>
              </a:rPr>
              <a:t> 20:1-4 </a:t>
            </a:r>
            <a:r>
              <a:rPr lang="en-US" sz="2000" b="1" i="1" dirty="0">
                <a:solidFill>
                  <a:srgbClr val="002060"/>
                </a:solidFill>
                <a:latin typeface="Arial" panose="020B0604020202020204" pitchFamily="34" charset="0"/>
                <a:cs typeface="Arial" panose="020B0604020202020204" pitchFamily="34" charset="0"/>
              </a:rPr>
              <a:t> . . . certain of the elders of Israel came to inquire of the LORD, and sat before me. Then the word of the LORD came to me, saying, "Son of man, speak to the elders of Israel, and say to them, 'Thus says the Lord GOD: "Have you come to inquire of Me?  As I live, I will not be inquired of by you. Will you judge them, son of man, will you judge them?  Then make known to them the abominations of their fathers.</a:t>
            </a:r>
          </a:p>
        </p:txBody>
      </p:sp>
      <p:sp>
        <p:nvSpPr>
          <p:cNvPr id="11" name="Title 1"/>
          <p:cNvSpPr txBox="1">
            <a:spLocks/>
          </p:cNvSpPr>
          <p:nvPr/>
        </p:nvSpPr>
        <p:spPr>
          <a:xfrm>
            <a:off x="22574" y="-27772"/>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4000" dirty="0">
                <a:latin typeface="Abadi MT Condensed Extra Bold" charset="0"/>
                <a:ea typeface="Abadi MT Condensed Extra Bold" charset="0"/>
                <a:cs typeface="Abadi MT Condensed Extra Bold" charset="0"/>
              </a:rPr>
              <a:t>Judgment on Judah</a:t>
            </a:r>
            <a:br>
              <a:rPr lang="en-US" sz="4000" dirty="0">
                <a:latin typeface="Abadi MT Condensed Extra Bold" charset="0"/>
                <a:ea typeface="Abadi MT Condensed Extra Bold" charset="0"/>
                <a:cs typeface="Abadi MT Condensed Extra Bold" charset="0"/>
              </a:rPr>
            </a:br>
            <a:r>
              <a:rPr lang="en-US" sz="2700" dirty="0">
                <a:latin typeface="Abadi MT Condensed Extra Bold" charset="0"/>
                <a:ea typeface="Abadi MT Condensed Extra Bold" charset="0"/>
                <a:cs typeface="Abadi MT Condensed Extra Bold" charset="0"/>
              </a:rPr>
              <a:t>Chap 4 - 24</a:t>
            </a:r>
            <a:endParaRPr lang="en-US" sz="2700" dirty="0"/>
          </a:p>
        </p:txBody>
      </p:sp>
      <p:sp>
        <p:nvSpPr>
          <p:cNvPr id="7" name="TextBox 6"/>
          <p:cNvSpPr txBox="1"/>
          <p:nvPr/>
        </p:nvSpPr>
        <p:spPr>
          <a:xfrm>
            <a:off x="412043" y="1484449"/>
            <a:ext cx="8568266" cy="3170099"/>
          </a:xfrm>
          <a:prstGeom prst="rect">
            <a:avLst/>
          </a:prstGeom>
          <a:noFill/>
        </p:spPr>
        <p:txBody>
          <a:bodyPr wrap="square" rtlCol="0">
            <a:spAutoFit/>
          </a:bodyPr>
          <a:lstStyle/>
          <a:p>
            <a:r>
              <a:rPr lang="en-US" sz="2000" b="1" dirty="0" err="1">
                <a:latin typeface="Arial" panose="020B0604020202020204" pitchFamily="34" charset="0"/>
                <a:cs typeface="Arial" panose="020B0604020202020204" pitchFamily="34" charset="0"/>
              </a:rPr>
              <a:t>Ezek</a:t>
            </a:r>
            <a:r>
              <a:rPr lang="en-US" sz="2000" b="1" dirty="0">
                <a:latin typeface="Arial" panose="020B0604020202020204" pitchFamily="34" charset="0"/>
                <a:cs typeface="Arial" panose="020B0604020202020204" pitchFamily="34" charset="0"/>
              </a:rPr>
              <a:t> 14:1-4  </a:t>
            </a:r>
            <a:r>
              <a:rPr lang="en-US" sz="2000" b="1" i="1" dirty="0">
                <a:solidFill>
                  <a:srgbClr val="002060"/>
                </a:solidFill>
                <a:latin typeface="Arial" panose="020B0604020202020204" pitchFamily="34" charset="0"/>
                <a:cs typeface="Arial" panose="020B0604020202020204" pitchFamily="34" charset="0"/>
              </a:rPr>
              <a:t>Now some of the elders of Israel came to me and sat before me.  And the word of the LORD came to me, saying, "Son of man, these men have set up their idols in their hearts, and put before them that which causes them to stumble into iniquity. Should I let Myself be inquired of at all by them?  Therefore speak to them, and say to them, 'Thus says the Lord GOD: "Everyone of the house of Israel who sets up his idols in his heart, and puts before him what causes him to stumble into iniquity, and then comes to the prophet,   I the LORD will answer him who comes, according to the multitude  of his idols.”</a:t>
            </a:r>
          </a:p>
        </p:txBody>
      </p:sp>
      <p:sp>
        <p:nvSpPr>
          <p:cNvPr id="8" name="TextBox 7"/>
          <p:cNvSpPr txBox="1"/>
          <p:nvPr/>
        </p:nvSpPr>
        <p:spPr>
          <a:xfrm>
            <a:off x="2319502" y="4288305"/>
            <a:ext cx="6019597"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Ezekiel returns to this same topic in Chapter 20.</a:t>
            </a:r>
          </a:p>
        </p:txBody>
      </p:sp>
      <p:sp>
        <p:nvSpPr>
          <p:cNvPr id="13" name="Rectangle 12"/>
          <p:cNvSpPr/>
          <p:nvPr/>
        </p:nvSpPr>
        <p:spPr>
          <a:xfrm>
            <a:off x="-248356" y="1196622"/>
            <a:ext cx="9776178" cy="3176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0796" y="1163574"/>
            <a:ext cx="6218369"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God condemns the idolatry of the elders of Israel.</a:t>
            </a:r>
          </a:p>
        </p:txBody>
      </p:sp>
    </p:spTree>
    <p:extLst>
      <p:ext uri="{BB962C8B-B14F-4D97-AF65-F5344CB8AC3E}">
        <p14:creationId xmlns:p14="http://schemas.microsoft.com/office/powerpoint/2010/main" val="473621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5423" y="3521615"/>
            <a:ext cx="8455378" cy="2862322"/>
          </a:xfrm>
          <a:prstGeom prst="rect">
            <a:avLst/>
          </a:prstGeom>
          <a:noFill/>
        </p:spPr>
        <p:txBody>
          <a:bodyPr wrap="square" rtlCol="0">
            <a:spAutoFit/>
          </a:bodyPr>
          <a:lstStyle/>
          <a:p>
            <a:r>
              <a:rPr lang="en-US" sz="2000" b="1" dirty="0" err="1">
                <a:latin typeface="Arial" panose="020B0604020202020204" pitchFamily="34" charset="0"/>
                <a:cs typeface="Arial" panose="020B0604020202020204" pitchFamily="34" charset="0"/>
              </a:rPr>
              <a:t>Ezek</a:t>
            </a:r>
            <a:r>
              <a:rPr lang="en-US" sz="2000" b="1" dirty="0">
                <a:latin typeface="Arial" panose="020B0604020202020204" pitchFamily="34" charset="0"/>
                <a:cs typeface="Arial" panose="020B0604020202020204" pitchFamily="34" charset="0"/>
              </a:rPr>
              <a:t> 18:18-20 </a:t>
            </a:r>
            <a:r>
              <a:rPr lang="en-US" sz="2000" b="1" i="1" dirty="0">
                <a:solidFill>
                  <a:srgbClr val="002060"/>
                </a:solidFill>
                <a:latin typeface="Arial" panose="020B0604020202020204" pitchFamily="34" charset="0"/>
                <a:cs typeface="Arial" panose="020B0604020202020204" pitchFamily="34" charset="0"/>
              </a:rPr>
              <a:t> "As for his father, because he cruelly oppressed and robbed his brother by violence, and did what is not good among his people, behold, he shall die for his iniquity.  "Yet you say, 'Why should the son not bear the guilt of the father?'  Because the son has done what is lawful and right, and has kept all My statutes and observed them, he shall surely live.  The soul who sins shall die. The son shall not bear the guilt of the father, nor the father bear the guilt of the son. The righteousness of the righteous shall be upon himself, and the wickedness of the wicked shall be upon himself.</a:t>
            </a:r>
          </a:p>
        </p:txBody>
      </p:sp>
      <p:sp>
        <p:nvSpPr>
          <p:cNvPr id="11" name="Title 1"/>
          <p:cNvSpPr txBox="1">
            <a:spLocks/>
          </p:cNvSpPr>
          <p:nvPr/>
        </p:nvSpPr>
        <p:spPr>
          <a:xfrm>
            <a:off x="22574" y="220586"/>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4000" dirty="0">
                <a:latin typeface="Abadi MT Condensed Extra Bold" charset="0"/>
                <a:ea typeface="Abadi MT Condensed Extra Bold" charset="0"/>
                <a:cs typeface="Abadi MT Condensed Extra Bold" charset="0"/>
              </a:rPr>
              <a:t>Judgment on Judah</a:t>
            </a:r>
            <a:br>
              <a:rPr lang="en-US" sz="4000" dirty="0">
                <a:latin typeface="Abadi MT Condensed Extra Bold" charset="0"/>
                <a:ea typeface="Abadi MT Condensed Extra Bold" charset="0"/>
                <a:cs typeface="Abadi MT Condensed Extra Bold" charset="0"/>
              </a:rPr>
            </a:br>
            <a:r>
              <a:rPr lang="en-US" sz="2700" dirty="0">
                <a:latin typeface="Abadi MT Condensed Extra Bold" charset="0"/>
                <a:ea typeface="Abadi MT Condensed Extra Bold" charset="0"/>
                <a:cs typeface="Abadi MT Condensed Extra Bold" charset="0"/>
              </a:rPr>
              <a:t>Chap 4 - 24</a:t>
            </a:r>
            <a:endParaRPr lang="en-US" sz="2700" dirty="0"/>
          </a:p>
        </p:txBody>
      </p:sp>
      <p:sp>
        <p:nvSpPr>
          <p:cNvPr id="10" name="TextBox 9"/>
          <p:cNvSpPr txBox="1"/>
          <p:nvPr/>
        </p:nvSpPr>
        <p:spPr>
          <a:xfrm>
            <a:off x="129819" y="1502996"/>
            <a:ext cx="8863324"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Ezekiel told that righteousness will only deliver self, not one’s children. </a:t>
            </a:r>
          </a:p>
        </p:txBody>
      </p:sp>
      <p:sp>
        <p:nvSpPr>
          <p:cNvPr id="12" name="TextBox 11"/>
          <p:cNvSpPr txBox="1"/>
          <p:nvPr/>
        </p:nvSpPr>
        <p:spPr>
          <a:xfrm>
            <a:off x="485423" y="1850843"/>
            <a:ext cx="8455378" cy="1631216"/>
          </a:xfrm>
          <a:prstGeom prst="rect">
            <a:avLst/>
          </a:prstGeom>
          <a:noFill/>
        </p:spPr>
        <p:txBody>
          <a:bodyPr wrap="square" rtlCol="0">
            <a:spAutoFit/>
          </a:bodyPr>
          <a:lstStyle/>
          <a:p>
            <a:r>
              <a:rPr lang="en-US" sz="2000" b="1" dirty="0" err="1">
                <a:latin typeface="Arial" panose="020B0604020202020204" pitchFamily="34" charset="0"/>
                <a:cs typeface="Arial" panose="020B0604020202020204" pitchFamily="34" charset="0"/>
              </a:rPr>
              <a:t>Ezek</a:t>
            </a:r>
            <a:r>
              <a:rPr lang="en-US" sz="2000" b="1" dirty="0">
                <a:latin typeface="Arial" panose="020B0604020202020204" pitchFamily="34" charset="0"/>
                <a:cs typeface="Arial" panose="020B0604020202020204" pitchFamily="34" charset="0"/>
              </a:rPr>
              <a:t> 14:20 </a:t>
            </a:r>
            <a:r>
              <a:rPr lang="en-US" sz="2000" b="1" i="1" dirty="0">
                <a:solidFill>
                  <a:srgbClr val="002060"/>
                </a:solidFill>
                <a:latin typeface="Arial" panose="020B0604020202020204" pitchFamily="34" charset="0"/>
                <a:cs typeface="Arial" panose="020B0604020202020204" pitchFamily="34" charset="0"/>
              </a:rPr>
              <a:t> "Even though Noah, Daniel, and Job were in it, as I live," says the Lord GOD, "they would deliver neither son nor daughter; they would deliver only themselves by their righteousness."</a:t>
            </a:r>
          </a:p>
          <a:p>
            <a:r>
              <a:rPr lang="en-US" sz="2000" b="1" dirty="0" err="1">
                <a:latin typeface="Arial" panose="020B0604020202020204" pitchFamily="34" charset="0"/>
                <a:cs typeface="Arial" panose="020B0604020202020204" pitchFamily="34" charset="0"/>
              </a:rPr>
              <a:t>Ezek</a:t>
            </a:r>
            <a:r>
              <a:rPr lang="en-US" sz="2000" b="1" dirty="0">
                <a:latin typeface="Arial" panose="020B0604020202020204" pitchFamily="34" charset="0"/>
                <a:cs typeface="Arial" panose="020B0604020202020204" pitchFamily="34" charset="0"/>
              </a:rPr>
              <a:t> 14:22  </a:t>
            </a:r>
            <a:r>
              <a:rPr lang="en-US" sz="2000" b="1" i="1" dirty="0">
                <a:solidFill>
                  <a:srgbClr val="002060"/>
                </a:solidFill>
                <a:latin typeface="Arial" panose="020B0604020202020204" pitchFamily="34" charset="0"/>
                <a:cs typeface="Arial" panose="020B0604020202020204" pitchFamily="34" charset="0"/>
              </a:rPr>
              <a:t>"Yet behold, there shall be left in it a remnant who will be brought out, both sons and daughters; "</a:t>
            </a:r>
          </a:p>
        </p:txBody>
      </p:sp>
    </p:spTree>
    <p:extLst>
      <p:ext uri="{BB962C8B-B14F-4D97-AF65-F5344CB8AC3E}">
        <p14:creationId xmlns:p14="http://schemas.microsoft.com/office/powerpoint/2010/main" val="2301698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2574" y="220586"/>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4000" dirty="0">
                <a:latin typeface="Abadi MT Condensed Extra Bold" charset="0"/>
                <a:ea typeface="Abadi MT Condensed Extra Bold" charset="0"/>
                <a:cs typeface="Abadi MT Condensed Extra Bold" charset="0"/>
              </a:rPr>
              <a:t>Parables and Visions</a:t>
            </a:r>
            <a:br>
              <a:rPr lang="en-US" sz="4000" dirty="0">
                <a:latin typeface="Abadi MT Condensed Extra Bold" charset="0"/>
                <a:ea typeface="Abadi MT Condensed Extra Bold" charset="0"/>
                <a:cs typeface="Abadi MT Condensed Extra Bold" charset="0"/>
              </a:rPr>
            </a:br>
            <a:r>
              <a:rPr lang="en-US" sz="2700" dirty="0">
                <a:latin typeface="Abadi MT Condensed Extra Bold" charset="0"/>
                <a:ea typeface="Abadi MT Condensed Extra Bold" charset="0"/>
                <a:cs typeface="Abadi MT Condensed Extra Bold" charset="0"/>
              </a:rPr>
              <a:t>Chap 4 - 24</a:t>
            </a:r>
            <a:endParaRPr lang="en-US" sz="2700" dirty="0"/>
          </a:p>
        </p:txBody>
      </p:sp>
      <p:sp>
        <p:nvSpPr>
          <p:cNvPr id="9" name="TextBox 8"/>
          <p:cNvSpPr txBox="1"/>
          <p:nvPr/>
        </p:nvSpPr>
        <p:spPr>
          <a:xfrm>
            <a:off x="129819" y="1558689"/>
            <a:ext cx="8925841" cy="5324535"/>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Chap 5:   Parable of the prophet shaving his head and distributing or </a:t>
            </a:r>
          </a:p>
          <a:p>
            <a:r>
              <a:rPr lang="en-US" sz="2000" b="1" dirty="0">
                <a:latin typeface="Arial" panose="020B0604020202020204" pitchFamily="34" charset="0"/>
                <a:cs typeface="Arial" panose="020B0604020202020204" pitchFamily="34" charset="0"/>
              </a:rPr>
              <a:t>	   burning the hair, symbolizing how Jerusalem’s people will die.</a:t>
            </a:r>
          </a:p>
          <a:p>
            <a:r>
              <a:rPr lang="en-US" sz="2000" b="1" dirty="0">
                <a:latin typeface="Arial" panose="020B0604020202020204" pitchFamily="34" charset="0"/>
                <a:cs typeface="Arial" panose="020B0604020202020204" pitchFamily="34" charset="0"/>
              </a:rPr>
              <a:t>Chap 8:   Vision of the human likeness on fire who took him to show</a:t>
            </a:r>
          </a:p>
          <a:p>
            <a:r>
              <a:rPr lang="en-US" sz="2000" b="1" dirty="0">
                <a:latin typeface="Arial" panose="020B0604020202020204" pitchFamily="34" charset="0"/>
                <a:cs typeface="Arial" panose="020B0604020202020204" pitchFamily="34" charset="0"/>
              </a:rPr>
              <a:t>	   him the abominations being committed by Israel’s people.</a:t>
            </a:r>
          </a:p>
          <a:p>
            <a:r>
              <a:rPr lang="en-US" sz="2000" b="1" dirty="0">
                <a:latin typeface="Arial" panose="020B0604020202020204" pitchFamily="34" charset="0"/>
                <a:cs typeface="Arial" panose="020B0604020202020204" pitchFamily="34" charset="0"/>
              </a:rPr>
              <a:t>Chap 10:  Vision of wheels within wheels that were accompanying the </a:t>
            </a:r>
          </a:p>
          <a:p>
            <a:r>
              <a:rPr lang="en-US" sz="2000" b="1" dirty="0">
                <a:latin typeface="Arial" panose="020B0604020202020204" pitchFamily="34" charset="0"/>
                <a:cs typeface="Arial" panose="020B0604020202020204" pitchFamily="34" charset="0"/>
              </a:rPr>
              <a:t>	    departure of God’s Glory from the temple.</a:t>
            </a:r>
          </a:p>
          <a:p>
            <a:r>
              <a:rPr lang="en-US" sz="2000" b="1" dirty="0">
                <a:latin typeface="Arial" panose="020B0604020202020204" pitchFamily="34" charset="0"/>
                <a:cs typeface="Arial" panose="020B0604020202020204" pitchFamily="34" charset="0"/>
              </a:rPr>
              <a:t>Chap 17:  Parable of the eagles and the vine.  (The eagles are the Kings </a:t>
            </a:r>
          </a:p>
          <a:p>
            <a:r>
              <a:rPr lang="en-US" sz="2000" b="1" dirty="0">
                <a:latin typeface="Arial" panose="020B0604020202020204" pitchFamily="34" charset="0"/>
                <a:cs typeface="Arial" panose="020B0604020202020204" pitchFamily="34" charset="0"/>
              </a:rPr>
              <a:t>	    of Babylon and Egypt; the vine is Israel.)</a:t>
            </a:r>
          </a:p>
          <a:p>
            <a:r>
              <a:rPr lang="en-US" sz="2000" b="1" dirty="0">
                <a:latin typeface="Arial" panose="020B0604020202020204" pitchFamily="34" charset="0"/>
                <a:cs typeface="Arial" panose="020B0604020202020204" pitchFamily="34" charset="0"/>
              </a:rPr>
              <a:t>Chap 19:  Parable of the mother lion and her cubs.  (Israel is the lioness</a:t>
            </a:r>
          </a:p>
          <a:p>
            <a:r>
              <a:rPr lang="en-US" sz="2000" b="1" dirty="0">
                <a:latin typeface="Arial" panose="020B0604020202020204" pitchFamily="34" charset="0"/>
                <a:cs typeface="Arial" panose="020B0604020202020204" pitchFamily="34" charset="0"/>
              </a:rPr>
              <a:t>	    and its kings, </a:t>
            </a:r>
            <a:r>
              <a:rPr lang="en-US" sz="2000" b="1" dirty="0" err="1">
                <a:latin typeface="Arial" panose="020B0604020202020204" pitchFamily="34" charset="0"/>
                <a:cs typeface="Arial" panose="020B0604020202020204" pitchFamily="34" charset="0"/>
              </a:rPr>
              <a:t>Jehoahaz</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Jehoiakim</a:t>
            </a:r>
            <a:r>
              <a:rPr lang="en-US" sz="2000" b="1" dirty="0">
                <a:latin typeface="Arial" panose="020B0604020202020204" pitchFamily="34" charset="0"/>
                <a:cs typeface="Arial" panose="020B0604020202020204" pitchFamily="34" charset="0"/>
              </a:rPr>
              <a:t> &amp; Zedekiah are the cubs)</a:t>
            </a:r>
          </a:p>
          <a:p>
            <a:r>
              <a:rPr lang="en-US" sz="2000" b="1" dirty="0">
                <a:latin typeface="Arial" panose="020B0604020202020204" pitchFamily="34" charset="0"/>
                <a:cs typeface="Arial" panose="020B0604020202020204" pitchFamily="34" charset="0"/>
              </a:rPr>
              <a:t>Chap 21:  Parable of the sword of God.  (God will use Babylon like a </a:t>
            </a:r>
          </a:p>
          <a:p>
            <a:r>
              <a:rPr lang="en-US" sz="2000" b="1" dirty="0">
                <a:latin typeface="Arial" panose="020B0604020202020204" pitchFamily="34" charset="0"/>
                <a:cs typeface="Arial" panose="020B0604020202020204" pitchFamily="34" charset="0"/>
              </a:rPr>
              <a:t>	     weapon of battle)</a:t>
            </a:r>
          </a:p>
          <a:p>
            <a:r>
              <a:rPr lang="en-US" sz="2000" b="1" dirty="0">
                <a:latin typeface="Arial" panose="020B0604020202020204" pitchFamily="34" charset="0"/>
                <a:cs typeface="Arial" panose="020B0604020202020204" pitchFamily="34" charset="0"/>
              </a:rPr>
              <a:t>Chap 23:  Parable of the two harlot sisters.  (</a:t>
            </a:r>
            <a:r>
              <a:rPr lang="en-US" sz="2000" b="1" dirty="0" err="1">
                <a:latin typeface="Arial" panose="020B0604020202020204" pitchFamily="34" charset="0"/>
                <a:cs typeface="Arial" panose="020B0604020202020204" pitchFamily="34" charset="0"/>
              </a:rPr>
              <a:t>Oholah</a:t>
            </a:r>
            <a:r>
              <a:rPr lang="en-US" sz="2000" b="1" dirty="0">
                <a:latin typeface="Arial" panose="020B0604020202020204" pitchFamily="34" charset="0"/>
                <a:cs typeface="Arial" panose="020B0604020202020204" pitchFamily="34" charset="0"/>
              </a:rPr>
              <a:t> is Samaria and </a:t>
            </a:r>
          </a:p>
          <a:p>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Oholibah</a:t>
            </a:r>
            <a:r>
              <a:rPr lang="en-US" sz="2000" b="1" dirty="0">
                <a:latin typeface="Arial" panose="020B0604020202020204" pitchFamily="34" charset="0"/>
                <a:cs typeface="Arial" panose="020B0604020202020204" pitchFamily="34" charset="0"/>
              </a:rPr>
              <a:t> is Jerusalem; both sought other nations, not God.)</a:t>
            </a:r>
          </a:p>
          <a:p>
            <a:r>
              <a:rPr lang="en-US" sz="2000" b="1" dirty="0">
                <a:latin typeface="Arial" panose="020B0604020202020204" pitchFamily="34" charset="0"/>
                <a:cs typeface="Arial" panose="020B0604020202020204" pitchFamily="34" charset="0"/>
              </a:rPr>
              <a:t>Chap 24:  Parable of the boiling pot.  (Babylon’s siege of Jerusalem will</a:t>
            </a:r>
          </a:p>
          <a:p>
            <a:r>
              <a:rPr lang="en-US" sz="2000" b="1" dirty="0">
                <a:latin typeface="Arial" panose="020B0604020202020204" pitchFamily="34" charset="0"/>
                <a:cs typeface="Arial" panose="020B0604020202020204" pitchFamily="34" charset="0"/>
              </a:rPr>
              <a:t>	    boil them down to the scum of their </a:t>
            </a:r>
            <a:r>
              <a:rPr lang="en-US" sz="2000" b="1" dirty="0" err="1">
                <a:latin typeface="Arial" panose="020B0604020202020204" pitchFamily="34" charset="0"/>
                <a:cs typeface="Arial" panose="020B0604020202020204" pitchFamily="34" charset="0"/>
              </a:rPr>
              <a:t>unrepented</a:t>
            </a:r>
            <a:r>
              <a:rPr lang="en-US" sz="2000" b="1" dirty="0">
                <a:latin typeface="Arial" panose="020B0604020202020204" pitchFamily="34" charset="0"/>
                <a:cs typeface="Arial" panose="020B0604020202020204" pitchFamily="34" charset="0"/>
              </a:rPr>
              <a:t> sins.) </a:t>
            </a:r>
          </a:p>
          <a:p>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7341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8229600" cy="1252728"/>
          </a:xfrm>
        </p:spPr>
        <p:txBody>
          <a:bodyPr/>
          <a:lstStyle/>
          <a:p>
            <a:pPr algn="ctr"/>
            <a:r>
              <a:rPr lang="en-US" dirty="0"/>
              <a:t>Ezekiel</a:t>
            </a:r>
          </a:p>
        </p:txBody>
      </p:sp>
      <p:sp>
        <p:nvSpPr>
          <p:cNvPr id="3" name="Content Placeholder 2"/>
          <p:cNvSpPr>
            <a:spLocks noGrp="1"/>
          </p:cNvSpPr>
          <p:nvPr>
            <p:ph idx="1"/>
          </p:nvPr>
        </p:nvSpPr>
        <p:spPr>
          <a:xfrm>
            <a:off x="981804" y="1371600"/>
            <a:ext cx="8229600" cy="5082809"/>
          </a:xfrm>
        </p:spPr>
        <p:txBody>
          <a:bodyPr/>
          <a:lstStyle/>
          <a:p>
            <a:pPr>
              <a:buNone/>
            </a:pPr>
            <a:r>
              <a:rPr lang="en-US" dirty="0"/>
              <a:t>	    </a:t>
            </a:r>
            <a:r>
              <a:rPr lang="en-US" sz="2400" b="1" dirty="0"/>
              <a:t> </a:t>
            </a:r>
            <a:endParaRPr lang="en-US" sz="1800" b="1" dirty="0"/>
          </a:p>
        </p:txBody>
      </p:sp>
      <p:sp>
        <p:nvSpPr>
          <p:cNvPr id="133" name="Footer Placeholder 132"/>
          <p:cNvSpPr>
            <a:spLocks noGrp="1"/>
          </p:cNvSpPr>
          <p:nvPr>
            <p:ph type="ftr" sz="quarter" idx="11"/>
          </p:nvPr>
        </p:nvSpPr>
        <p:spPr>
          <a:xfrm>
            <a:off x="2860400" y="6476999"/>
            <a:ext cx="5507719" cy="274320"/>
          </a:xfrm>
        </p:spPr>
        <p:txBody>
          <a:bodyPr/>
          <a:lstStyle/>
          <a:p>
            <a:r>
              <a:rPr lang="en-US" sz="1050" dirty="0"/>
              <a:t>                                     From God's Masterwork - Swindoll</a:t>
            </a:r>
          </a:p>
        </p:txBody>
      </p:sp>
      <p:cxnSp>
        <p:nvCxnSpPr>
          <p:cNvPr id="5" name="Straight Connector 4"/>
          <p:cNvCxnSpPr/>
          <p:nvPr/>
        </p:nvCxnSpPr>
        <p:spPr>
          <a:xfrm rot="5400000">
            <a:off x="29304" y="2781300"/>
            <a:ext cx="28956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7268304" y="2705100"/>
            <a:ext cx="27432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362804" y="4267200"/>
            <a:ext cx="71628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34104" y="5295900"/>
            <a:ext cx="20574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7420704" y="5219700"/>
            <a:ext cx="22098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362804" y="6324600"/>
            <a:ext cx="71628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19804" y="4953000"/>
            <a:ext cx="8305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19804" y="5638800"/>
            <a:ext cx="8305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667604" y="3505200"/>
            <a:ext cx="1447800" cy="400110"/>
          </a:xfrm>
          <a:prstGeom prst="rect">
            <a:avLst/>
          </a:prstGeom>
          <a:noFill/>
        </p:spPr>
        <p:txBody>
          <a:bodyPr wrap="square" rtlCol="0">
            <a:spAutoFit/>
          </a:bodyPr>
          <a:lstStyle/>
          <a:p>
            <a:r>
              <a:rPr lang="en-US" sz="2000" b="1" dirty="0"/>
              <a:t> </a:t>
            </a:r>
          </a:p>
        </p:txBody>
      </p:sp>
      <p:sp>
        <p:nvSpPr>
          <p:cNvPr id="77" name="TextBox 76"/>
          <p:cNvSpPr txBox="1"/>
          <p:nvPr/>
        </p:nvSpPr>
        <p:spPr>
          <a:xfrm>
            <a:off x="6696804" y="3429000"/>
            <a:ext cx="1371600" cy="369332"/>
          </a:xfrm>
          <a:prstGeom prst="rect">
            <a:avLst/>
          </a:prstGeom>
          <a:noFill/>
        </p:spPr>
        <p:txBody>
          <a:bodyPr wrap="square" rtlCol="0">
            <a:spAutoFit/>
          </a:bodyPr>
          <a:lstStyle/>
          <a:p>
            <a:r>
              <a:rPr lang="en-US" b="1" dirty="0"/>
              <a:t> </a:t>
            </a:r>
          </a:p>
        </p:txBody>
      </p:sp>
      <p:sp>
        <p:nvSpPr>
          <p:cNvPr id="84" name="TextBox 83"/>
          <p:cNvSpPr txBox="1"/>
          <p:nvPr/>
        </p:nvSpPr>
        <p:spPr>
          <a:xfrm>
            <a:off x="1439004" y="4038600"/>
            <a:ext cx="2438400" cy="369332"/>
          </a:xfrm>
          <a:prstGeom prst="rect">
            <a:avLst/>
          </a:prstGeom>
          <a:noFill/>
        </p:spPr>
        <p:txBody>
          <a:bodyPr wrap="square" rtlCol="0">
            <a:spAutoFit/>
          </a:bodyPr>
          <a:lstStyle/>
          <a:p>
            <a:r>
              <a:rPr lang="en-US" b="1" dirty="0"/>
              <a:t>    </a:t>
            </a:r>
          </a:p>
        </p:txBody>
      </p:sp>
      <p:sp>
        <p:nvSpPr>
          <p:cNvPr id="86" name="TextBox 85"/>
          <p:cNvSpPr txBox="1"/>
          <p:nvPr/>
        </p:nvSpPr>
        <p:spPr>
          <a:xfrm>
            <a:off x="1515204" y="4953000"/>
            <a:ext cx="6248400" cy="646331"/>
          </a:xfrm>
          <a:prstGeom prst="rect">
            <a:avLst/>
          </a:prstGeom>
          <a:noFill/>
        </p:spPr>
        <p:txBody>
          <a:bodyPr wrap="square" rtlCol="0">
            <a:spAutoFit/>
          </a:bodyPr>
          <a:lstStyle/>
          <a:p>
            <a:pPr algn="ctr"/>
            <a:r>
              <a:rPr lang="en-US" dirty="0"/>
              <a:t>  </a:t>
            </a:r>
            <a:r>
              <a:rPr lang="en-US" b="1" dirty="0"/>
              <a:t>God will be known through His judgment and restoration; God is sovereign over heaven and earth</a:t>
            </a:r>
          </a:p>
        </p:txBody>
      </p:sp>
      <p:sp>
        <p:nvSpPr>
          <p:cNvPr id="99" name="TextBox 98"/>
          <p:cNvSpPr txBox="1"/>
          <p:nvPr/>
        </p:nvSpPr>
        <p:spPr>
          <a:xfrm>
            <a:off x="-8796" y="5029200"/>
            <a:ext cx="1676400" cy="307777"/>
          </a:xfrm>
          <a:prstGeom prst="rect">
            <a:avLst/>
          </a:prstGeom>
          <a:noFill/>
        </p:spPr>
        <p:txBody>
          <a:bodyPr wrap="square" rtlCol="0">
            <a:spAutoFit/>
          </a:bodyPr>
          <a:lstStyle/>
          <a:p>
            <a:r>
              <a:rPr lang="en-US" sz="1400" b="1" i="1" dirty="0"/>
              <a:t>       </a:t>
            </a:r>
          </a:p>
        </p:txBody>
      </p:sp>
      <p:sp>
        <p:nvSpPr>
          <p:cNvPr id="100" name="TextBox 99"/>
          <p:cNvSpPr txBox="1"/>
          <p:nvPr/>
        </p:nvSpPr>
        <p:spPr>
          <a:xfrm>
            <a:off x="219804" y="5410200"/>
            <a:ext cx="1600200" cy="307777"/>
          </a:xfrm>
          <a:prstGeom prst="rect">
            <a:avLst/>
          </a:prstGeom>
          <a:noFill/>
        </p:spPr>
        <p:txBody>
          <a:bodyPr wrap="square" rtlCol="0">
            <a:spAutoFit/>
          </a:bodyPr>
          <a:lstStyle/>
          <a:p>
            <a:r>
              <a:rPr lang="en-US" sz="1400" b="1" i="1" dirty="0"/>
              <a:t> </a:t>
            </a:r>
          </a:p>
        </p:txBody>
      </p:sp>
      <p:sp>
        <p:nvSpPr>
          <p:cNvPr id="56" name="TextBox 55"/>
          <p:cNvSpPr txBox="1"/>
          <p:nvPr/>
        </p:nvSpPr>
        <p:spPr>
          <a:xfrm>
            <a:off x="1667604" y="1447800"/>
            <a:ext cx="2286000" cy="646331"/>
          </a:xfrm>
          <a:prstGeom prst="rect">
            <a:avLst/>
          </a:prstGeom>
          <a:noFill/>
        </p:spPr>
        <p:txBody>
          <a:bodyPr wrap="square" rtlCol="0">
            <a:spAutoFit/>
          </a:bodyPr>
          <a:lstStyle/>
          <a:p>
            <a:r>
              <a:rPr lang="en-US" dirty="0"/>
              <a:t>    </a:t>
            </a:r>
            <a:r>
              <a:rPr lang="en-US" b="1" dirty="0"/>
              <a:t> </a:t>
            </a:r>
          </a:p>
          <a:p>
            <a:r>
              <a:rPr lang="en-US" b="1" dirty="0"/>
              <a:t>             </a:t>
            </a:r>
            <a:endParaRPr lang="en-US" dirty="0"/>
          </a:p>
        </p:txBody>
      </p:sp>
      <p:sp>
        <p:nvSpPr>
          <p:cNvPr id="83" name="TextBox 82"/>
          <p:cNvSpPr txBox="1"/>
          <p:nvPr/>
        </p:nvSpPr>
        <p:spPr>
          <a:xfrm rot="10800000" flipV="1">
            <a:off x="219804" y="5898921"/>
            <a:ext cx="1219200" cy="307777"/>
          </a:xfrm>
          <a:prstGeom prst="rect">
            <a:avLst/>
          </a:prstGeom>
          <a:noFill/>
        </p:spPr>
        <p:txBody>
          <a:bodyPr wrap="square" rtlCol="0">
            <a:spAutoFit/>
          </a:bodyPr>
          <a:lstStyle/>
          <a:p>
            <a:r>
              <a:rPr lang="en-US" sz="1400" b="1" i="1" dirty="0"/>
              <a:t>  </a:t>
            </a:r>
          </a:p>
        </p:txBody>
      </p:sp>
      <p:sp>
        <p:nvSpPr>
          <p:cNvPr id="110" name="TextBox 109"/>
          <p:cNvSpPr txBox="1"/>
          <p:nvPr/>
        </p:nvSpPr>
        <p:spPr>
          <a:xfrm>
            <a:off x="1743804" y="3505200"/>
            <a:ext cx="1305165" cy="307777"/>
          </a:xfrm>
          <a:prstGeom prst="rect">
            <a:avLst/>
          </a:prstGeom>
          <a:noFill/>
        </p:spPr>
        <p:txBody>
          <a:bodyPr wrap="square" rtlCol="0">
            <a:spAutoFit/>
          </a:bodyPr>
          <a:lstStyle/>
          <a:p>
            <a:r>
              <a:rPr lang="en-US" sz="1400" dirty="0"/>
              <a:t>  </a:t>
            </a:r>
          </a:p>
        </p:txBody>
      </p:sp>
      <p:cxnSp>
        <p:nvCxnSpPr>
          <p:cNvPr id="64" name="Straight Connector 63"/>
          <p:cNvCxnSpPr/>
          <p:nvPr/>
        </p:nvCxnSpPr>
        <p:spPr>
          <a:xfrm rot="5400000">
            <a:off x="3534504" y="2781300"/>
            <a:ext cx="2743200" cy="2286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219804" y="4648200"/>
            <a:ext cx="1676400" cy="338554"/>
          </a:xfrm>
          <a:prstGeom prst="rect">
            <a:avLst/>
          </a:prstGeom>
          <a:noFill/>
        </p:spPr>
        <p:txBody>
          <a:bodyPr wrap="square" rtlCol="0">
            <a:spAutoFit/>
          </a:bodyPr>
          <a:lstStyle/>
          <a:p>
            <a:r>
              <a:rPr lang="en-US" sz="1600" b="1" i="1" dirty="0"/>
              <a:t>    </a:t>
            </a:r>
            <a:endParaRPr lang="en-US" b="1" i="1" dirty="0"/>
          </a:p>
        </p:txBody>
      </p:sp>
      <p:sp>
        <p:nvSpPr>
          <p:cNvPr id="115" name="TextBox 114"/>
          <p:cNvSpPr txBox="1"/>
          <p:nvPr/>
        </p:nvSpPr>
        <p:spPr>
          <a:xfrm>
            <a:off x="1439003" y="3821668"/>
            <a:ext cx="1609965" cy="369332"/>
          </a:xfrm>
          <a:prstGeom prst="rect">
            <a:avLst/>
          </a:prstGeom>
          <a:noFill/>
        </p:spPr>
        <p:txBody>
          <a:bodyPr wrap="square" rtlCol="0">
            <a:spAutoFit/>
          </a:bodyPr>
          <a:lstStyle/>
          <a:p>
            <a:r>
              <a:rPr lang="en-US" dirty="0"/>
              <a:t>      </a:t>
            </a:r>
            <a:r>
              <a:rPr lang="en-US" sz="1600" dirty="0"/>
              <a:t>Chapters  1-3</a:t>
            </a:r>
          </a:p>
        </p:txBody>
      </p:sp>
      <p:sp>
        <p:nvSpPr>
          <p:cNvPr id="118" name="TextBox 117"/>
          <p:cNvSpPr txBox="1"/>
          <p:nvPr/>
        </p:nvSpPr>
        <p:spPr>
          <a:xfrm>
            <a:off x="6705600" y="3852446"/>
            <a:ext cx="1676400" cy="338554"/>
          </a:xfrm>
          <a:prstGeom prst="rect">
            <a:avLst/>
          </a:prstGeom>
          <a:noFill/>
        </p:spPr>
        <p:txBody>
          <a:bodyPr wrap="square" rtlCol="0">
            <a:spAutoFit/>
          </a:bodyPr>
          <a:lstStyle/>
          <a:p>
            <a:r>
              <a:rPr lang="en-US" sz="1600" dirty="0"/>
              <a:t>  Chapters  33-48</a:t>
            </a:r>
          </a:p>
        </p:txBody>
      </p:sp>
      <p:sp>
        <p:nvSpPr>
          <p:cNvPr id="132" name="TextBox 131"/>
          <p:cNvSpPr txBox="1"/>
          <p:nvPr/>
        </p:nvSpPr>
        <p:spPr>
          <a:xfrm>
            <a:off x="1896204" y="4038600"/>
            <a:ext cx="1676400" cy="369332"/>
          </a:xfrm>
          <a:prstGeom prst="rect">
            <a:avLst/>
          </a:prstGeom>
          <a:noFill/>
        </p:spPr>
        <p:txBody>
          <a:bodyPr wrap="square" rtlCol="0">
            <a:spAutoFit/>
          </a:bodyPr>
          <a:lstStyle/>
          <a:p>
            <a:r>
              <a:rPr lang="en-US" dirty="0"/>
              <a:t>           </a:t>
            </a:r>
          </a:p>
        </p:txBody>
      </p:sp>
      <p:sp>
        <p:nvSpPr>
          <p:cNvPr id="144" name="TextBox 143"/>
          <p:cNvSpPr txBox="1"/>
          <p:nvPr/>
        </p:nvSpPr>
        <p:spPr>
          <a:xfrm>
            <a:off x="5706204" y="4000500"/>
            <a:ext cx="2362200" cy="369332"/>
          </a:xfrm>
          <a:prstGeom prst="rect">
            <a:avLst/>
          </a:prstGeom>
          <a:noFill/>
        </p:spPr>
        <p:txBody>
          <a:bodyPr wrap="square" rtlCol="0">
            <a:spAutoFit/>
          </a:bodyPr>
          <a:lstStyle/>
          <a:p>
            <a:r>
              <a:rPr lang="en-US" dirty="0"/>
              <a:t>       </a:t>
            </a:r>
          </a:p>
        </p:txBody>
      </p:sp>
      <p:sp>
        <p:nvSpPr>
          <p:cNvPr id="145" name="TextBox 144"/>
          <p:cNvSpPr txBox="1"/>
          <p:nvPr/>
        </p:nvSpPr>
        <p:spPr>
          <a:xfrm>
            <a:off x="3496404" y="1524000"/>
            <a:ext cx="1676400" cy="369332"/>
          </a:xfrm>
          <a:prstGeom prst="rect">
            <a:avLst/>
          </a:prstGeom>
          <a:noFill/>
        </p:spPr>
        <p:txBody>
          <a:bodyPr wrap="square" rtlCol="0">
            <a:spAutoFit/>
          </a:bodyPr>
          <a:lstStyle/>
          <a:p>
            <a:r>
              <a:rPr lang="en-US" b="1" dirty="0"/>
              <a:t>                        </a:t>
            </a:r>
            <a:endParaRPr lang="en-US" b="1" i="1" dirty="0"/>
          </a:p>
        </p:txBody>
      </p:sp>
      <p:sp>
        <p:nvSpPr>
          <p:cNvPr id="146" name="TextBox 145"/>
          <p:cNvSpPr txBox="1"/>
          <p:nvPr/>
        </p:nvSpPr>
        <p:spPr>
          <a:xfrm>
            <a:off x="5782404" y="1524000"/>
            <a:ext cx="2286000" cy="369332"/>
          </a:xfrm>
          <a:prstGeom prst="rect">
            <a:avLst/>
          </a:prstGeom>
          <a:noFill/>
        </p:spPr>
        <p:txBody>
          <a:bodyPr wrap="square" rtlCol="0">
            <a:spAutoFit/>
          </a:bodyPr>
          <a:lstStyle/>
          <a:p>
            <a:r>
              <a:rPr lang="en-US" b="1" i="1" dirty="0"/>
              <a:t>         </a:t>
            </a:r>
          </a:p>
        </p:txBody>
      </p:sp>
      <p:sp>
        <p:nvSpPr>
          <p:cNvPr id="147" name="TextBox 146"/>
          <p:cNvSpPr txBox="1"/>
          <p:nvPr/>
        </p:nvSpPr>
        <p:spPr>
          <a:xfrm rot="294979">
            <a:off x="1210404" y="1981200"/>
            <a:ext cx="461665" cy="1436132"/>
          </a:xfrm>
          <a:prstGeom prst="rect">
            <a:avLst/>
          </a:prstGeom>
          <a:noFill/>
        </p:spPr>
        <p:txBody>
          <a:bodyPr vert="vert270" wrap="square" rtlCol="0">
            <a:spAutoFit/>
          </a:bodyPr>
          <a:lstStyle/>
          <a:p>
            <a:r>
              <a:rPr lang="en-US" dirty="0"/>
              <a:t> </a:t>
            </a:r>
          </a:p>
        </p:txBody>
      </p:sp>
      <p:sp>
        <p:nvSpPr>
          <p:cNvPr id="155" name="TextBox 154"/>
          <p:cNvSpPr txBox="1"/>
          <p:nvPr/>
        </p:nvSpPr>
        <p:spPr>
          <a:xfrm>
            <a:off x="6849204" y="2057400"/>
            <a:ext cx="1600200" cy="338554"/>
          </a:xfrm>
          <a:prstGeom prst="rect">
            <a:avLst/>
          </a:prstGeom>
          <a:noFill/>
        </p:spPr>
        <p:txBody>
          <a:bodyPr wrap="square" rtlCol="0">
            <a:spAutoFit/>
          </a:bodyPr>
          <a:lstStyle/>
          <a:p>
            <a:r>
              <a:rPr lang="en-US" sz="1600" dirty="0"/>
              <a:t> </a:t>
            </a:r>
          </a:p>
        </p:txBody>
      </p:sp>
      <p:sp>
        <p:nvSpPr>
          <p:cNvPr id="188" name="TextBox 187"/>
          <p:cNvSpPr txBox="1"/>
          <p:nvPr/>
        </p:nvSpPr>
        <p:spPr>
          <a:xfrm>
            <a:off x="5477604" y="4343400"/>
            <a:ext cx="2819400" cy="369332"/>
          </a:xfrm>
          <a:prstGeom prst="rect">
            <a:avLst/>
          </a:prstGeom>
          <a:noFill/>
        </p:spPr>
        <p:txBody>
          <a:bodyPr wrap="square" rtlCol="0">
            <a:spAutoFit/>
          </a:bodyPr>
          <a:lstStyle/>
          <a:p>
            <a:r>
              <a:rPr lang="en-US" dirty="0"/>
              <a:t> </a:t>
            </a:r>
          </a:p>
        </p:txBody>
      </p:sp>
      <p:sp>
        <p:nvSpPr>
          <p:cNvPr id="44" name="TextBox 43"/>
          <p:cNvSpPr txBox="1"/>
          <p:nvPr/>
        </p:nvSpPr>
        <p:spPr>
          <a:xfrm>
            <a:off x="3200400" y="3575447"/>
            <a:ext cx="1494696" cy="615553"/>
          </a:xfrm>
          <a:prstGeom prst="rect">
            <a:avLst/>
          </a:prstGeom>
          <a:noFill/>
        </p:spPr>
        <p:txBody>
          <a:bodyPr wrap="square" rtlCol="0">
            <a:spAutoFit/>
          </a:bodyPr>
          <a:lstStyle/>
          <a:p>
            <a:r>
              <a:rPr lang="en-US" dirty="0"/>
              <a:t>                     </a:t>
            </a:r>
          </a:p>
          <a:p>
            <a:r>
              <a:rPr lang="en-US" sz="1600" dirty="0"/>
              <a:t>   Chapters 4-24</a:t>
            </a:r>
          </a:p>
        </p:txBody>
      </p:sp>
      <p:sp>
        <p:nvSpPr>
          <p:cNvPr id="124" name="TextBox 123"/>
          <p:cNvSpPr txBox="1"/>
          <p:nvPr/>
        </p:nvSpPr>
        <p:spPr>
          <a:xfrm>
            <a:off x="6773004" y="1524000"/>
            <a:ext cx="2057399" cy="584775"/>
          </a:xfrm>
          <a:prstGeom prst="rect">
            <a:avLst/>
          </a:prstGeom>
          <a:noFill/>
        </p:spPr>
        <p:txBody>
          <a:bodyPr wrap="square" rtlCol="0">
            <a:spAutoFit/>
          </a:bodyPr>
          <a:lstStyle/>
          <a:p>
            <a:r>
              <a:rPr lang="en-US" sz="1600" dirty="0">
                <a:latin typeface="Arial Black" pitchFamily="34" charset="0"/>
              </a:rPr>
              <a:t>    Restoration</a:t>
            </a:r>
          </a:p>
          <a:p>
            <a:r>
              <a:rPr lang="en-US" sz="1600" dirty="0">
                <a:latin typeface="Arial Black" pitchFamily="34" charset="0"/>
              </a:rPr>
              <a:t> of God’s People</a:t>
            </a:r>
          </a:p>
        </p:txBody>
      </p:sp>
      <p:sp>
        <p:nvSpPr>
          <p:cNvPr id="137" name="TextBox 136"/>
          <p:cNvSpPr txBox="1"/>
          <p:nvPr/>
        </p:nvSpPr>
        <p:spPr>
          <a:xfrm>
            <a:off x="67404" y="4495800"/>
            <a:ext cx="1447800" cy="338554"/>
          </a:xfrm>
          <a:prstGeom prst="rect">
            <a:avLst/>
          </a:prstGeom>
          <a:noFill/>
        </p:spPr>
        <p:txBody>
          <a:bodyPr wrap="square" rtlCol="0">
            <a:spAutoFit/>
          </a:bodyPr>
          <a:lstStyle/>
          <a:p>
            <a:r>
              <a:rPr lang="en-US" sz="1600" dirty="0"/>
              <a:t>     </a:t>
            </a:r>
            <a:r>
              <a:rPr lang="en-US" sz="1600" b="1" dirty="0"/>
              <a:t>Key Verse</a:t>
            </a:r>
          </a:p>
        </p:txBody>
      </p:sp>
      <p:sp>
        <p:nvSpPr>
          <p:cNvPr id="138" name="TextBox 137"/>
          <p:cNvSpPr txBox="1"/>
          <p:nvPr/>
        </p:nvSpPr>
        <p:spPr>
          <a:xfrm>
            <a:off x="304800" y="5181600"/>
            <a:ext cx="1600200" cy="338554"/>
          </a:xfrm>
          <a:prstGeom prst="rect">
            <a:avLst/>
          </a:prstGeom>
          <a:noFill/>
        </p:spPr>
        <p:txBody>
          <a:bodyPr wrap="square" rtlCol="0">
            <a:spAutoFit/>
          </a:bodyPr>
          <a:lstStyle/>
          <a:p>
            <a:r>
              <a:rPr lang="en-US" sz="1600" dirty="0"/>
              <a:t>   </a:t>
            </a:r>
            <a:r>
              <a:rPr lang="en-US" sz="1600" b="1" dirty="0"/>
              <a:t>Theme</a:t>
            </a:r>
          </a:p>
        </p:txBody>
      </p:sp>
      <p:sp>
        <p:nvSpPr>
          <p:cNvPr id="140" name="TextBox 139"/>
          <p:cNvSpPr txBox="1"/>
          <p:nvPr/>
        </p:nvSpPr>
        <p:spPr>
          <a:xfrm>
            <a:off x="219804" y="5791200"/>
            <a:ext cx="1905000" cy="584775"/>
          </a:xfrm>
          <a:prstGeom prst="rect">
            <a:avLst/>
          </a:prstGeom>
          <a:noFill/>
        </p:spPr>
        <p:txBody>
          <a:bodyPr wrap="square" rtlCol="0">
            <a:spAutoFit/>
          </a:bodyPr>
          <a:lstStyle/>
          <a:p>
            <a:r>
              <a:rPr lang="en-US" sz="1400" b="1" dirty="0"/>
              <a:t>     </a:t>
            </a:r>
            <a:r>
              <a:rPr lang="en-US" sz="1600" b="1" dirty="0"/>
              <a:t>Christ in </a:t>
            </a:r>
          </a:p>
          <a:p>
            <a:r>
              <a:rPr lang="en-US" sz="1600" b="1" dirty="0"/>
              <a:t>      Ezekiel</a:t>
            </a:r>
          </a:p>
        </p:txBody>
      </p:sp>
      <p:cxnSp>
        <p:nvCxnSpPr>
          <p:cNvPr id="67" name="Straight Connector 66"/>
          <p:cNvCxnSpPr/>
          <p:nvPr/>
        </p:nvCxnSpPr>
        <p:spPr>
          <a:xfrm rot="5400000">
            <a:off x="1858104" y="2781300"/>
            <a:ext cx="27432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820004" y="28956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1820004" y="36576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1743804" y="3200400"/>
            <a:ext cx="1143000" cy="0"/>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591404" y="1524000"/>
            <a:ext cx="1981200" cy="615553"/>
          </a:xfrm>
          <a:prstGeom prst="rect">
            <a:avLst/>
          </a:prstGeom>
          <a:noFill/>
        </p:spPr>
        <p:txBody>
          <a:bodyPr wrap="square" rtlCol="0">
            <a:spAutoFit/>
          </a:bodyPr>
          <a:lstStyle/>
          <a:p>
            <a:r>
              <a:rPr lang="en-US" dirty="0"/>
              <a:t>    </a:t>
            </a:r>
            <a:r>
              <a:rPr lang="en-US" sz="1600" b="1" dirty="0">
                <a:latin typeface="Arial Black" pitchFamily="34" charset="0"/>
              </a:rPr>
              <a:t>About the </a:t>
            </a:r>
          </a:p>
          <a:p>
            <a:r>
              <a:rPr lang="en-US" sz="1600" b="1" dirty="0">
                <a:latin typeface="Arial Black" pitchFamily="34" charset="0"/>
              </a:rPr>
              <a:t>     Prophet</a:t>
            </a:r>
          </a:p>
        </p:txBody>
      </p:sp>
      <p:cxnSp>
        <p:nvCxnSpPr>
          <p:cNvPr id="53" name="Straight Connector 52"/>
          <p:cNvCxnSpPr/>
          <p:nvPr/>
        </p:nvCxnSpPr>
        <p:spPr>
          <a:xfrm rot="5400000">
            <a:off x="5363304" y="2781300"/>
            <a:ext cx="2743200" cy="2286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020404" y="3852446"/>
            <a:ext cx="1578879" cy="338554"/>
          </a:xfrm>
          <a:prstGeom prst="rect">
            <a:avLst/>
          </a:prstGeom>
          <a:noFill/>
        </p:spPr>
        <p:txBody>
          <a:bodyPr wrap="square" rtlCol="0">
            <a:spAutoFit/>
          </a:bodyPr>
          <a:lstStyle/>
          <a:p>
            <a:r>
              <a:rPr lang="en-US" sz="1600" dirty="0"/>
              <a:t>Chapters 25-32</a:t>
            </a:r>
          </a:p>
        </p:txBody>
      </p:sp>
      <p:sp>
        <p:nvSpPr>
          <p:cNvPr id="57" name="TextBox 56"/>
          <p:cNvSpPr txBox="1"/>
          <p:nvPr/>
        </p:nvSpPr>
        <p:spPr>
          <a:xfrm>
            <a:off x="3496404" y="1524000"/>
            <a:ext cx="1819561" cy="584775"/>
          </a:xfrm>
          <a:prstGeom prst="rect">
            <a:avLst/>
          </a:prstGeom>
          <a:noFill/>
        </p:spPr>
        <p:txBody>
          <a:bodyPr wrap="square" rtlCol="0">
            <a:spAutoFit/>
          </a:bodyPr>
          <a:lstStyle/>
          <a:p>
            <a:r>
              <a:rPr lang="en-US" sz="1600" dirty="0">
                <a:latin typeface="Arial Black" pitchFamily="34" charset="0"/>
              </a:rPr>
              <a:t>  Judgment </a:t>
            </a:r>
          </a:p>
          <a:p>
            <a:r>
              <a:rPr lang="en-US" sz="1600" dirty="0">
                <a:latin typeface="Arial Black" pitchFamily="34" charset="0"/>
              </a:rPr>
              <a:t>  on Judah</a:t>
            </a:r>
          </a:p>
        </p:txBody>
      </p:sp>
      <p:sp>
        <p:nvSpPr>
          <p:cNvPr id="58" name="TextBox 57"/>
          <p:cNvSpPr txBox="1"/>
          <p:nvPr/>
        </p:nvSpPr>
        <p:spPr>
          <a:xfrm>
            <a:off x="5020404" y="1524000"/>
            <a:ext cx="2090122" cy="584775"/>
          </a:xfrm>
          <a:prstGeom prst="rect">
            <a:avLst/>
          </a:prstGeom>
          <a:noFill/>
        </p:spPr>
        <p:txBody>
          <a:bodyPr wrap="square" rtlCol="0">
            <a:spAutoFit/>
          </a:bodyPr>
          <a:lstStyle/>
          <a:p>
            <a:r>
              <a:rPr lang="en-US" sz="1600" dirty="0">
                <a:latin typeface="Arial Black" pitchFamily="34" charset="0"/>
              </a:rPr>
              <a:t>   Judgment </a:t>
            </a:r>
          </a:p>
          <a:p>
            <a:r>
              <a:rPr lang="en-US" sz="1600" dirty="0">
                <a:latin typeface="Arial Black" pitchFamily="34" charset="0"/>
              </a:rPr>
              <a:t>on the Nations</a:t>
            </a:r>
          </a:p>
        </p:txBody>
      </p:sp>
      <p:sp>
        <p:nvSpPr>
          <p:cNvPr id="59" name="TextBox 58"/>
          <p:cNvSpPr txBox="1"/>
          <p:nvPr/>
        </p:nvSpPr>
        <p:spPr>
          <a:xfrm rot="10800000" flipV="1">
            <a:off x="1524001" y="2067579"/>
            <a:ext cx="2161398" cy="523220"/>
          </a:xfrm>
          <a:prstGeom prst="rect">
            <a:avLst/>
          </a:prstGeom>
          <a:noFill/>
        </p:spPr>
        <p:txBody>
          <a:bodyPr wrap="square" rtlCol="0">
            <a:spAutoFit/>
          </a:bodyPr>
          <a:lstStyle/>
          <a:p>
            <a:r>
              <a:rPr lang="en-US" sz="1400" dirty="0">
                <a:latin typeface="Abadi MT Condensed Extra Bold" charset="0"/>
                <a:ea typeface="Abadi MT Condensed Extra Bold" charset="0"/>
                <a:cs typeface="Abadi MT Condensed Extra Bold" charset="0"/>
              </a:rPr>
              <a:t>   EZEKIEL’S CALL</a:t>
            </a:r>
            <a:br>
              <a:rPr lang="en-US" sz="1400" dirty="0">
                <a:latin typeface="Abadi MT Condensed Extra Bold" charset="0"/>
                <a:ea typeface="Abadi MT Condensed Extra Bold" charset="0"/>
                <a:cs typeface="Abadi MT Condensed Extra Bold" charset="0"/>
              </a:rPr>
            </a:br>
            <a:r>
              <a:rPr lang="en-US" sz="1400" dirty="0">
                <a:latin typeface="Abadi MT Condensed Extra Bold" charset="0"/>
                <a:ea typeface="Abadi MT Condensed Extra Bold" charset="0"/>
                <a:cs typeface="Abadi MT Condensed Extra Bold" charset="0"/>
              </a:rPr>
              <a:t>AND COMMISSION</a:t>
            </a:r>
          </a:p>
        </p:txBody>
      </p:sp>
      <p:sp>
        <p:nvSpPr>
          <p:cNvPr id="63" name="TextBox 62"/>
          <p:cNvSpPr txBox="1"/>
          <p:nvPr/>
        </p:nvSpPr>
        <p:spPr>
          <a:xfrm>
            <a:off x="3429000" y="2067580"/>
            <a:ext cx="1427557" cy="523220"/>
          </a:xfrm>
          <a:prstGeom prst="rect">
            <a:avLst/>
          </a:prstGeom>
          <a:noFill/>
        </p:spPr>
        <p:txBody>
          <a:bodyPr wrap="square" rtlCol="0">
            <a:spAutoFit/>
          </a:bodyPr>
          <a:lstStyle/>
          <a:p>
            <a:r>
              <a:rPr lang="en-US" sz="1400" dirty="0">
                <a:latin typeface="Abadi MT Condensed Extra Bold" charset="0"/>
                <a:ea typeface="Abadi MT Condensed Extra Bold" charset="0"/>
                <a:cs typeface="Abadi MT Condensed Extra Bold" charset="0"/>
              </a:rPr>
              <a:t>GOD’S GLORY</a:t>
            </a:r>
          </a:p>
          <a:p>
            <a:r>
              <a:rPr lang="en-US" sz="1400" dirty="0">
                <a:latin typeface="Abadi MT Condensed Extra Bold" charset="0"/>
                <a:ea typeface="Abadi MT Condensed Extra Bold" charset="0"/>
                <a:cs typeface="Abadi MT Condensed Extra Bold" charset="0"/>
              </a:rPr>
              <a:t>    DEPARTS</a:t>
            </a:r>
          </a:p>
        </p:txBody>
      </p:sp>
      <p:sp>
        <p:nvSpPr>
          <p:cNvPr id="65" name="TextBox 64"/>
          <p:cNvSpPr txBox="1"/>
          <p:nvPr/>
        </p:nvSpPr>
        <p:spPr>
          <a:xfrm>
            <a:off x="5029200" y="2067580"/>
            <a:ext cx="1752600" cy="523220"/>
          </a:xfrm>
          <a:prstGeom prst="rect">
            <a:avLst/>
          </a:prstGeom>
          <a:noFill/>
        </p:spPr>
        <p:txBody>
          <a:bodyPr wrap="square" rtlCol="0">
            <a:spAutoFit/>
          </a:bodyPr>
          <a:lstStyle/>
          <a:p>
            <a:r>
              <a:rPr lang="en-US" sz="1400" dirty="0"/>
              <a:t>   </a:t>
            </a:r>
            <a:r>
              <a:rPr lang="en-US" sz="1400" dirty="0">
                <a:latin typeface="Abadi MT Condensed Extra Bold" charset="0"/>
                <a:ea typeface="Abadi MT Condensed Extra Bold" charset="0"/>
                <a:cs typeface="Abadi MT Condensed Extra Bold" charset="0"/>
              </a:rPr>
              <a:t>ALL NATIONS </a:t>
            </a:r>
          </a:p>
          <a:p>
            <a:r>
              <a:rPr lang="en-US" sz="1400" dirty="0">
                <a:latin typeface="Abadi MT Condensed Extra Bold" charset="0"/>
                <a:ea typeface="Abadi MT Condensed Extra Bold" charset="0"/>
                <a:cs typeface="Abadi MT Condensed Extra Bold" charset="0"/>
              </a:rPr>
              <a:t>ANSWER TO GOD</a:t>
            </a:r>
          </a:p>
        </p:txBody>
      </p:sp>
      <p:sp>
        <p:nvSpPr>
          <p:cNvPr id="66" name="TextBox 65"/>
          <p:cNvSpPr txBox="1"/>
          <p:nvPr/>
        </p:nvSpPr>
        <p:spPr>
          <a:xfrm>
            <a:off x="7010400" y="2067580"/>
            <a:ext cx="1422748" cy="523220"/>
          </a:xfrm>
          <a:prstGeom prst="rect">
            <a:avLst/>
          </a:prstGeom>
          <a:noFill/>
        </p:spPr>
        <p:txBody>
          <a:bodyPr wrap="square" rtlCol="0">
            <a:spAutoFit/>
          </a:bodyPr>
          <a:lstStyle/>
          <a:p>
            <a:r>
              <a:rPr lang="en-US" sz="1400" dirty="0">
                <a:latin typeface="Abadi MT Condensed Extra Bold" charset="0"/>
                <a:ea typeface="Abadi MT Condensed Extra Bold" charset="0"/>
                <a:cs typeface="Abadi MT Condensed Extra Bold" charset="0"/>
              </a:rPr>
              <a:t>GOD’S GLORY</a:t>
            </a:r>
            <a:br>
              <a:rPr lang="en-US" sz="1400" dirty="0">
                <a:latin typeface="Abadi MT Condensed Extra Bold" charset="0"/>
                <a:ea typeface="Abadi MT Condensed Extra Bold" charset="0"/>
                <a:cs typeface="Abadi MT Condensed Extra Bold" charset="0"/>
              </a:rPr>
            </a:br>
            <a:r>
              <a:rPr lang="en-US" sz="1400" dirty="0">
                <a:latin typeface="Abadi MT Condensed Extra Bold" charset="0"/>
                <a:ea typeface="Abadi MT Condensed Extra Bold" charset="0"/>
                <a:cs typeface="Abadi MT Condensed Extra Bold" charset="0"/>
              </a:rPr>
              <a:t>   RETURNS</a:t>
            </a:r>
          </a:p>
        </p:txBody>
      </p:sp>
      <p:sp>
        <p:nvSpPr>
          <p:cNvPr id="68" name="TextBox 67"/>
          <p:cNvSpPr txBox="1"/>
          <p:nvPr/>
        </p:nvSpPr>
        <p:spPr>
          <a:xfrm>
            <a:off x="1515204" y="2590800"/>
            <a:ext cx="1943800" cy="307777"/>
          </a:xfrm>
          <a:prstGeom prst="rect">
            <a:avLst/>
          </a:prstGeom>
          <a:noFill/>
        </p:spPr>
        <p:txBody>
          <a:bodyPr wrap="square" rtlCol="0">
            <a:spAutoFit/>
          </a:bodyPr>
          <a:lstStyle/>
          <a:p>
            <a:r>
              <a:rPr lang="en-US" sz="1400" dirty="0"/>
              <a:t>  </a:t>
            </a:r>
            <a:r>
              <a:rPr lang="en-US" sz="1400" b="1" dirty="0"/>
              <a:t>God’s hand on him</a:t>
            </a:r>
          </a:p>
        </p:txBody>
      </p:sp>
      <p:sp>
        <p:nvSpPr>
          <p:cNvPr id="69" name="TextBox 68"/>
          <p:cNvSpPr txBox="1"/>
          <p:nvPr/>
        </p:nvSpPr>
        <p:spPr>
          <a:xfrm>
            <a:off x="1515204" y="2895600"/>
            <a:ext cx="1821857" cy="307777"/>
          </a:xfrm>
          <a:prstGeom prst="rect">
            <a:avLst/>
          </a:prstGeom>
          <a:noFill/>
        </p:spPr>
        <p:txBody>
          <a:bodyPr wrap="square" rtlCol="0">
            <a:spAutoFit/>
          </a:bodyPr>
          <a:lstStyle/>
          <a:p>
            <a:r>
              <a:rPr lang="en-US" sz="1400" dirty="0"/>
              <a:t>  </a:t>
            </a:r>
            <a:r>
              <a:rPr lang="en-US" sz="1400" b="1" dirty="0"/>
              <a:t>God’s word in Him</a:t>
            </a:r>
          </a:p>
        </p:txBody>
      </p:sp>
      <p:sp>
        <p:nvSpPr>
          <p:cNvPr id="73" name="TextBox 72"/>
          <p:cNvSpPr txBox="1"/>
          <p:nvPr/>
        </p:nvSpPr>
        <p:spPr>
          <a:xfrm>
            <a:off x="1569343" y="3200138"/>
            <a:ext cx="1600200" cy="523220"/>
          </a:xfrm>
          <a:prstGeom prst="rect">
            <a:avLst/>
          </a:prstGeom>
          <a:noFill/>
        </p:spPr>
        <p:txBody>
          <a:bodyPr wrap="square" rtlCol="0">
            <a:spAutoFit/>
          </a:bodyPr>
          <a:lstStyle/>
          <a:p>
            <a:r>
              <a:rPr lang="en-US" sz="1400" dirty="0"/>
              <a:t>  </a:t>
            </a:r>
            <a:r>
              <a:rPr lang="en-US" sz="1400" b="1" dirty="0"/>
              <a:t>God’s message   </a:t>
            </a:r>
            <a:br>
              <a:rPr lang="en-US" sz="1400" b="1" dirty="0"/>
            </a:br>
            <a:r>
              <a:rPr lang="en-US" sz="1400" b="1" dirty="0"/>
              <a:t>     through him </a:t>
            </a:r>
          </a:p>
        </p:txBody>
      </p:sp>
      <p:sp>
        <p:nvSpPr>
          <p:cNvPr id="79" name="TextBox 78"/>
          <p:cNvSpPr txBox="1"/>
          <p:nvPr/>
        </p:nvSpPr>
        <p:spPr>
          <a:xfrm>
            <a:off x="1439004" y="4284821"/>
            <a:ext cx="7086600" cy="738664"/>
          </a:xfrm>
          <a:prstGeom prst="rect">
            <a:avLst/>
          </a:prstGeom>
          <a:noFill/>
        </p:spPr>
        <p:txBody>
          <a:bodyPr wrap="square" rtlCol="0">
            <a:spAutoFit/>
          </a:bodyPr>
          <a:lstStyle/>
          <a:p>
            <a:r>
              <a:rPr lang="en-US" sz="1400" b="1" dirty="0">
                <a:latin typeface="Arial Narrow" charset="0"/>
                <a:ea typeface="Arial Narrow" charset="0"/>
                <a:cs typeface="Arial Narrow" charset="0"/>
              </a:rPr>
              <a:t>“Then they will know that I am the LORD their God because I made them go into exile among the nations, and then gathered them again to their own land; and I will leave none of them there any longer.” (39:28, NASV)</a:t>
            </a:r>
          </a:p>
        </p:txBody>
      </p:sp>
      <p:sp>
        <p:nvSpPr>
          <p:cNvPr id="80" name="TextBox 79"/>
          <p:cNvSpPr txBox="1"/>
          <p:nvPr/>
        </p:nvSpPr>
        <p:spPr>
          <a:xfrm>
            <a:off x="1591404" y="5684968"/>
            <a:ext cx="7400196" cy="584775"/>
          </a:xfrm>
          <a:prstGeom prst="rect">
            <a:avLst/>
          </a:prstGeom>
          <a:noFill/>
        </p:spPr>
        <p:txBody>
          <a:bodyPr wrap="square" rtlCol="0">
            <a:spAutoFit/>
          </a:bodyPr>
          <a:lstStyle/>
          <a:p>
            <a:r>
              <a:rPr lang="en-US" sz="1600" b="1" dirty="0"/>
              <a:t>The tender twig that becomes a stately cedar (17:22-24); the true and caring Shepherd     (Chap. 34)</a:t>
            </a:r>
          </a:p>
        </p:txBody>
      </p:sp>
      <p:sp>
        <p:nvSpPr>
          <p:cNvPr id="60" name="TextBox 59"/>
          <p:cNvSpPr txBox="1"/>
          <p:nvPr/>
        </p:nvSpPr>
        <p:spPr>
          <a:xfrm>
            <a:off x="76200" y="1507146"/>
            <a:ext cx="1439004" cy="1077218"/>
          </a:xfrm>
          <a:prstGeom prst="rect">
            <a:avLst/>
          </a:prstGeom>
          <a:noFill/>
        </p:spPr>
        <p:txBody>
          <a:bodyPr wrap="square" rtlCol="0">
            <a:spAutoFit/>
          </a:bodyPr>
          <a:lstStyle/>
          <a:p>
            <a:r>
              <a:rPr lang="en-US" sz="1600" b="1" dirty="0">
                <a:latin typeface="Abadi MT Condensed Extra Bold" charset="0"/>
                <a:ea typeface="Abadi MT Condensed Extra Bold" charset="0"/>
                <a:cs typeface="Abadi MT Condensed Extra Bold" charset="0"/>
              </a:rPr>
              <a:t>Deported</a:t>
            </a:r>
            <a:r>
              <a:rPr lang="en-US" sz="1600" b="1" dirty="0"/>
              <a:t> </a:t>
            </a:r>
            <a:r>
              <a:rPr lang="en-US" sz="1600" b="1" dirty="0">
                <a:latin typeface="Abadi MT Condensed Extra Bold" charset="0"/>
                <a:ea typeface="Abadi MT Condensed Extra Bold" charset="0"/>
                <a:cs typeface="Abadi MT Condensed Extra Bold" charset="0"/>
              </a:rPr>
              <a:t>to Babylon at 25 yrs. old  </a:t>
            </a:r>
            <a:r>
              <a:rPr lang="en-US" sz="1400" b="1" dirty="0">
                <a:latin typeface="Abadi MT Condensed Extra Bold" charset="0"/>
                <a:ea typeface="Abadi MT Condensed Extra Bold" charset="0"/>
                <a:cs typeface="Abadi MT Condensed Extra Bold" charset="0"/>
              </a:rPr>
              <a:t>(2 Ki. 24:8-17)</a:t>
            </a:r>
          </a:p>
        </p:txBody>
      </p:sp>
      <p:sp>
        <p:nvSpPr>
          <p:cNvPr id="4" name="TextBox 3"/>
          <p:cNvSpPr txBox="1"/>
          <p:nvPr/>
        </p:nvSpPr>
        <p:spPr>
          <a:xfrm>
            <a:off x="228600" y="398380"/>
            <a:ext cx="2371964" cy="646331"/>
          </a:xfrm>
          <a:prstGeom prst="rect">
            <a:avLst/>
          </a:prstGeom>
          <a:solidFill>
            <a:schemeClr val="accent1"/>
          </a:solidFill>
        </p:spPr>
        <p:txBody>
          <a:bodyPr wrap="square" rtlCol="0">
            <a:spAutoFit/>
          </a:bodyPr>
          <a:lstStyle/>
          <a:p>
            <a:r>
              <a:rPr lang="en-US" b="1" dirty="0">
                <a:latin typeface="Abadi MT Condensed Extra Bold" charset="0"/>
                <a:ea typeface="Abadi MT Condensed Extra Bold" charset="0"/>
                <a:cs typeface="Abadi MT Condensed Extra Bold" charset="0"/>
              </a:rPr>
              <a:t>“</a:t>
            </a:r>
            <a:r>
              <a:rPr lang="en-US" b="1" dirty="0" err="1">
                <a:latin typeface="Abadi MT Condensed Extra Bold" charset="0"/>
                <a:ea typeface="Abadi MT Condensed Extra Bold" charset="0"/>
                <a:cs typeface="Abadi MT Condensed Extra Bold" charset="0"/>
              </a:rPr>
              <a:t>Yechezqel</a:t>
            </a:r>
            <a:r>
              <a:rPr lang="en-US" b="1" dirty="0">
                <a:latin typeface="Abadi MT Condensed Extra Bold" charset="0"/>
                <a:ea typeface="Abadi MT Condensed Extra Bold" charset="0"/>
                <a:cs typeface="Abadi MT Condensed Extra Bold" charset="0"/>
              </a:rPr>
              <a:t>” means “God strengthens”</a:t>
            </a:r>
          </a:p>
        </p:txBody>
      </p:sp>
      <p:sp>
        <p:nvSpPr>
          <p:cNvPr id="6" name="TextBox 5"/>
          <p:cNvSpPr txBox="1"/>
          <p:nvPr/>
        </p:nvSpPr>
        <p:spPr>
          <a:xfrm>
            <a:off x="30857" y="2819400"/>
            <a:ext cx="1410379" cy="1323439"/>
          </a:xfrm>
          <a:prstGeom prst="rect">
            <a:avLst/>
          </a:prstGeom>
          <a:noFill/>
        </p:spPr>
        <p:txBody>
          <a:bodyPr wrap="square" rtlCol="0">
            <a:spAutoFit/>
          </a:bodyPr>
          <a:lstStyle/>
          <a:p>
            <a:r>
              <a:rPr lang="en-US" sz="1600" dirty="0">
                <a:latin typeface="Abadi MT Condensed Extra Bold" charset="0"/>
                <a:ea typeface="Abadi MT Condensed Extra Bold" charset="0"/>
                <a:cs typeface="Abadi MT Condensed Extra Bold" charset="0"/>
              </a:rPr>
              <a:t>Began at 30-years old -   5 years after </a:t>
            </a:r>
          </a:p>
          <a:p>
            <a:r>
              <a:rPr lang="en-US" sz="1600" dirty="0">
                <a:latin typeface="Abadi MT Condensed Extra Bold" charset="0"/>
                <a:ea typeface="Abadi MT Condensed Extra Bold" charset="0"/>
                <a:cs typeface="Abadi MT Condensed Extra Bold" charset="0"/>
              </a:rPr>
              <a:t>he was deported(1:1)</a:t>
            </a:r>
          </a:p>
        </p:txBody>
      </p:sp>
      <p:sp>
        <p:nvSpPr>
          <p:cNvPr id="7" name="TextBox 6"/>
          <p:cNvSpPr txBox="1"/>
          <p:nvPr/>
        </p:nvSpPr>
        <p:spPr>
          <a:xfrm>
            <a:off x="5814818" y="180133"/>
            <a:ext cx="3176782" cy="1077218"/>
          </a:xfrm>
          <a:prstGeom prst="rect">
            <a:avLst/>
          </a:prstGeom>
          <a:solidFill>
            <a:schemeClr val="accent1"/>
          </a:solidFill>
        </p:spPr>
        <p:txBody>
          <a:bodyPr wrap="square" rtlCol="0">
            <a:spAutoFit/>
          </a:bodyPr>
          <a:lstStyle/>
          <a:p>
            <a:r>
              <a:rPr lang="en-US" sz="1600" dirty="0">
                <a:latin typeface="Abadi MT Condensed Extra Bold" charset="0"/>
                <a:ea typeface="Abadi MT Condensed Extra Bold" charset="0"/>
                <a:cs typeface="Abadi MT Condensed Extra Bold" charset="0"/>
              </a:rPr>
              <a:t>He was among those exiled in Nebuchadnezzar’s second offensive, in 597 B.C. – 11 years before the city was sacked</a:t>
            </a:r>
          </a:p>
        </p:txBody>
      </p:sp>
      <p:cxnSp>
        <p:nvCxnSpPr>
          <p:cNvPr id="11" name="Straight Connector 10"/>
          <p:cNvCxnSpPr/>
          <p:nvPr/>
        </p:nvCxnSpPr>
        <p:spPr>
          <a:xfrm>
            <a:off x="282116" y="2744688"/>
            <a:ext cx="107601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200400" y="2609671"/>
            <a:ext cx="1678023" cy="1200329"/>
          </a:xfrm>
          <a:prstGeom prst="rect">
            <a:avLst/>
          </a:prstGeom>
          <a:noFill/>
        </p:spPr>
        <p:txBody>
          <a:bodyPr wrap="none" rtlCol="0">
            <a:spAutoFit/>
          </a:bodyPr>
          <a:lstStyle/>
          <a:p>
            <a:pPr marL="91440" indent="-91440">
              <a:buFontTx/>
              <a:buChar char="-"/>
            </a:pPr>
            <a:r>
              <a:rPr lang="en-US" sz="1200" b="1" dirty="0"/>
              <a:t>Judah’s rebellion</a:t>
            </a:r>
          </a:p>
          <a:p>
            <a:pPr marL="91440" indent="-91440">
              <a:buFontTx/>
              <a:buChar char="-"/>
            </a:pPr>
            <a:r>
              <a:rPr lang="en-US" sz="1200" b="1" dirty="0"/>
              <a:t>Judah’s destruction</a:t>
            </a:r>
          </a:p>
          <a:p>
            <a:pPr marL="91440" indent="-91440">
              <a:buFontTx/>
              <a:buChar char="-"/>
            </a:pPr>
            <a:r>
              <a:rPr lang="en-US" sz="1200" b="1" dirty="0"/>
              <a:t>Glory departs temple</a:t>
            </a:r>
          </a:p>
          <a:p>
            <a:pPr marL="91440" indent="-91440">
              <a:buFontTx/>
              <a:buChar char="-"/>
            </a:pPr>
            <a:r>
              <a:rPr lang="en-US" sz="1200" b="1" dirty="0"/>
              <a:t>False prophets</a:t>
            </a:r>
          </a:p>
          <a:p>
            <a:pPr marL="91440" indent="-91440">
              <a:buFontTx/>
              <a:buChar char="-"/>
            </a:pPr>
            <a:r>
              <a:rPr lang="en-US" sz="1200" b="1" dirty="0"/>
              <a:t>Elder’s idolatry</a:t>
            </a:r>
          </a:p>
          <a:p>
            <a:pPr marL="91440" indent="-91440">
              <a:buFontTx/>
              <a:buChar char="-"/>
            </a:pPr>
            <a:r>
              <a:rPr lang="en-US" sz="1200" b="1" dirty="0"/>
              <a:t>Parables &amp; Visions</a:t>
            </a:r>
          </a:p>
        </p:txBody>
      </p:sp>
      <p:sp>
        <p:nvSpPr>
          <p:cNvPr id="62" name="TextBox 61"/>
          <p:cNvSpPr txBox="1"/>
          <p:nvPr/>
        </p:nvSpPr>
        <p:spPr>
          <a:xfrm>
            <a:off x="6705600" y="2612648"/>
            <a:ext cx="1875193" cy="1200329"/>
          </a:xfrm>
          <a:prstGeom prst="rect">
            <a:avLst/>
          </a:prstGeom>
          <a:noFill/>
        </p:spPr>
        <p:txBody>
          <a:bodyPr wrap="none" rtlCol="0">
            <a:spAutoFit/>
          </a:bodyPr>
          <a:lstStyle/>
          <a:p>
            <a:pPr marL="91440" indent="-91440">
              <a:buFontTx/>
              <a:buChar char="-"/>
            </a:pPr>
            <a:r>
              <a:rPr lang="en-US" sz="1200" b="1" dirty="0"/>
              <a:t>Ezekiel recommissioned</a:t>
            </a:r>
          </a:p>
          <a:p>
            <a:pPr marL="91440" indent="-91440">
              <a:buFontTx/>
              <a:buChar char="-"/>
            </a:pPr>
            <a:r>
              <a:rPr lang="en-US" sz="1200" b="1" dirty="0"/>
              <a:t>Israel restored</a:t>
            </a:r>
          </a:p>
          <a:p>
            <a:pPr marL="91440" indent="-91440">
              <a:buFontTx/>
              <a:buChar char="-"/>
            </a:pPr>
            <a:r>
              <a:rPr lang="en-US" sz="1200" b="1" dirty="0"/>
              <a:t>Israel resurrected</a:t>
            </a:r>
          </a:p>
          <a:p>
            <a:pPr marL="91440" indent="-91440">
              <a:buFontTx/>
              <a:buChar char="-"/>
            </a:pPr>
            <a:r>
              <a:rPr lang="en-US" sz="1200" b="1" dirty="0"/>
              <a:t>Gog/Magog rejected</a:t>
            </a:r>
          </a:p>
          <a:p>
            <a:pPr marL="91440" indent="-91440">
              <a:buFontTx/>
              <a:buChar char="-"/>
            </a:pPr>
            <a:r>
              <a:rPr lang="en-US" sz="1200" b="1" dirty="0"/>
              <a:t>Temple rebuilt</a:t>
            </a:r>
          </a:p>
          <a:p>
            <a:pPr marL="91440" indent="-91440">
              <a:buFontTx/>
              <a:buChar char="-"/>
            </a:pPr>
            <a:r>
              <a:rPr lang="en-US" sz="1200" b="1" dirty="0"/>
              <a:t>Glory returns to temple</a:t>
            </a:r>
          </a:p>
        </p:txBody>
      </p:sp>
      <p:sp>
        <p:nvSpPr>
          <p:cNvPr id="70" name="TextBox 69"/>
          <p:cNvSpPr txBox="1"/>
          <p:nvPr/>
        </p:nvSpPr>
        <p:spPr>
          <a:xfrm>
            <a:off x="5132618" y="2609671"/>
            <a:ext cx="1420582" cy="1200329"/>
          </a:xfrm>
          <a:prstGeom prst="rect">
            <a:avLst/>
          </a:prstGeom>
          <a:noFill/>
        </p:spPr>
        <p:txBody>
          <a:bodyPr wrap="none" rtlCol="0">
            <a:spAutoFit/>
          </a:bodyPr>
          <a:lstStyle/>
          <a:p>
            <a:r>
              <a:rPr lang="en-US" sz="1200" b="1" dirty="0"/>
              <a:t>Judgment against:</a:t>
            </a:r>
          </a:p>
          <a:p>
            <a:pPr marL="91440" indent="-91440">
              <a:buFontTx/>
              <a:buChar char="-"/>
            </a:pPr>
            <a:r>
              <a:rPr lang="en-US" sz="1200" b="1" dirty="0"/>
              <a:t>Ammon</a:t>
            </a:r>
          </a:p>
          <a:p>
            <a:pPr marL="91440" indent="-91440">
              <a:buFontTx/>
              <a:buChar char="-"/>
            </a:pPr>
            <a:r>
              <a:rPr lang="en-US" sz="1200" b="1" dirty="0"/>
              <a:t>Moab &amp; Edom</a:t>
            </a:r>
          </a:p>
          <a:p>
            <a:pPr marL="91440" indent="-91440">
              <a:buFontTx/>
              <a:buChar char="-"/>
            </a:pPr>
            <a:r>
              <a:rPr lang="en-US" sz="1200" b="1" dirty="0"/>
              <a:t>Philistia</a:t>
            </a:r>
          </a:p>
          <a:p>
            <a:pPr marL="91440" indent="-91440">
              <a:buFontTx/>
              <a:buChar char="-"/>
            </a:pPr>
            <a:r>
              <a:rPr lang="en-US" sz="1200" b="1" dirty="0" err="1"/>
              <a:t>Tyre</a:t>
            </a:r>
            <a:endParaRPr lang="en-US" sz="1200" b="1" dirty="0"/>
          </a:p>
          <a:p>
            <a:pPr marL="91440" indent="-91440">
              <a:buFontTx/>
              <a:buChar char="-"/>
            </a:pPr>
            <a:r>
              <a:rPr lang="en-US" sz="1200" b="1" dirty="0"/>
              <a:t>Egypt</a:t>
            </a:r>
          </a:p>
        </p:txBody>
      </p:sp>
    </p:spTree>
    <p:extLst>
      <p:ext uri="{BB962C8B-B14F-4D97-AF65-F5344CB8AC3E}">
        <p14:creationId xmlns:p14="http://schemas.microsoft.com/office/powerpoint/2010/main" val="309998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4134" y="4299087"/>
            <a:ext cx="8455378" cy="1938992"/>
          </a:xfrm>
          <a:prstGeom prst="rect">
            <a:avLst/>
          </a:prstGeom>
          <a:noFill/>
        </p:spPr>
        <p:txBody>
          <a:bodyPr wrap="square" rtlCol="0">
            <a:spAutoFit/>
          </a:bodyPr>
          <a:lstStyle/>
          <a:p>
            <a:r>
              <a:rPr lang="en-US" sz="2000" b="1" dirty="0" err="1">
                <a:latin typeface="Arial" panose="020B0604020202020204" pitchFamily="34" charset="0"/>
                <a:cs typeface="Arial" panose="020B0604020202020204" pitchFamily="34" charset="0"/>
              </a:rPr>
              <a:t>Ezek</a:t>
            </a:r>
            <a:r>
              <a:rPr lang="en-US" sz="2000" b="1" dirty="0">
                <a:latin typeface="Arial" panose="020B0604020202020204" pitchFamily="34" charset="0"/>
                <a:cs typeface="Arial" panose="020B0604020202020204" pitchFamily="34" charset="0"/>
              </a:rPr>
              <a:t> 35:7-9 </a:t>
            </a:r>
            <a:r>
              <a:rPr lang="en-US" sz="2000" b="1" i="1" dirty="0">
                <a:solidFill>
                  <a:srgbClr val="002060"/>
                </a:solidFill>
                <a:latin typeface="Arial" panose="020B0604020202020204" pitchFamily="34" charset="0"/>
                <a:cs typeface="Arial" panose="020B0604020202020204" pitchFamily="34" charset="0"/>
              </a:rPr>
              <a:t> "Thus I will make Mount </a:t>
            </a:r>
            <a:r>
              <a:rPr lang="en-US" sz="2000" b="1" i="1" dirty="0" err="1">
                <a:solidFill>
                  <a:srgbClr val="002060"/>
                </a:solidFill>
                <a:latin typeface="Arial" panose="020B0604020202020204" pitchFamily="34" charset="0"/>
                <a:cs typeface="Arial" panose="020B0604020202020204" pitchFamily="34" charset="0"/>
              </a:rPr>
              <a:t>Seir</a:t>
            </a:r>
            <a:r>
              <a:rPr lang="en-US" sz="2000" b="1" i="1" dirty="0">
                <a:solidFill>
                  <a:srgbClr val="002060"/>
                </a:solidFill>
                <a:latin typeface="Arial" panose="020B0604020202020204" pitchFamily="34" charset="0"/>
                <a:cs typeface="Arial" panose="020B0604020202020204" pitchFamily="34" charset="0"/>
              </a:rPr>
              <a:t> most desolate, and cut off from it the one who leaves and the one who returns.  And I will fill its mountains with the slain; on your hills and in your valleys and in all your ravines those who are slain by the sword shall fall.  I will make you perpetually desolate, and your cities shall be uninhabited; then you shall know that I am the LORD. </a:t>
            </a:r>
          </a:p>
        </p:txBody>
      </p:sp>
      <p:sp>
        <p:nvSpPr>
          <p:cNvPr id="11" name="Title 1"/>
          <p:cNvSpPr txBox="1">
            <a:spLocks/>
          </p:cNvSpPr>
          <p:nvPr/>
        </p:nvSpPr>
        <p:spPr>
          <a:xfrm>
            <a:off x="22574" y="220586"/>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4000" dirty="0">
                <a:latin typeface="Abadi MT Condensed Extra Bold" charset="0"/>
                <a:ea typeface="Abadi MT Condensed Extra Bold" charset="0"/>
                <a:cs typeface="Abadi MT Condensed Extra Bold" charset="0"/>
              </a:rPr>
              <a:t>Judgment on the Nations</a:t>
            </a:r>
            <a:br>
              <a:rPr lang="en-US" sz="4000" dirty="0">
                <a:latin typeface="Abadi MT Condensed Extra Bold" charset="0"/>
                <a:ea typeface="Abadi MT Condensed Extra Bold" charset="0"/>
                <a:cs typeface="Abadi MT Condensed Extra Bold" charset="0"/>
              </a:rPr>
            </a:br>
            <a:r>
              <a:rPr lang="en-US" sz="2700" dirty="0">
                <a:latin typeface="Abadi MT Condensed Extra Bold" charset="0"/>
                <a:ea typeface="Abadi MT Condensed Extra Bold" charset="0"/>
                <a:cs typeface="Abadi MT Condensed Extra Bold" charset="0"/>
              </a:rPr>
              <a:t>Chap 25 - 32</a:t>
            </a:r>
            <a:endParaRPr lang="en-US" sz="2700" dirty="0"/>
          </a:p>
        </p:txBody>
      </p:sp>
      <p:sp>
        <p:nvSpPr>
          <p:cNvPr id="10" name="TextBox 9"/>
          <p:cNvSpPr txBox="1"/>
          <p:nvPr/>
        </p:nvSpPr>
        <p:spPr>
          <a:xfrm>
            <a:off x="129819" y="1502996"/>
            <a:ext cx="5955605"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Ezekiel’s prophesy from God regarding Edom. </a:t>
            </a:r>
          </a:p>
        </p:txBody>
      </p:sp>
      <p:sp>
        <p:nvSpPr>
          <p:cNvPr id="12" name="TextBox 11"/>
          <p:cNvSpPr txBox="1"/>
          <p:nvPr/>
        </p:nvSpPr>
        <p:spPr>
          <a:xfrm>
            <a:off x="474134" y="1880528"/>
            <a:ext cx="8455378" cy="2369880"/>
          </a:xfrm>
          <a:prstGeom prst="rect">
            <a:avLst/>
          </a:prstGeom>
          <a:noFill/>
        </p:spPr>
        <p:txBody>
          <a:bodyPr wrap="square" rtlCol="0">
            <a:spAutoFit/>
          </a:bodyPr>
          <a:lstStyle/>
          <a:p>
            <a:r>
              <a:rPr lang="en-US" sz="2000" b="1" dirty="0" err="1">
                <a:latin typeface="Arial" panose="020B0604020202020204" pitchFamily="34" charset="0"/>
                <a:cs typeface="Arial" panose="020B0604020202020204" pitchFamily="34" charset="0"/>
              </a:rPr>
              <a:t>Ezek</a:t>
            </a:r>
            <a:r>
              <a:rPr lang="en-US" sz="2000" b="1" dirty="0">
                <a:latin typeface="Arial" panose="020B0604020202020204" pitchFamily="34" charset="0"/>
                <a:cs typeface="Arial" panose="020B0604020202020204" pitchFamily="34" charset="0"/>
              </a:rPr>
              <a:t> 25:13 </a:t>
            </a:r>
            <a:r>
              <a:rPr lang="en-US" sz="2000" b="1" i="1" dirty="0">
                <a:solidFill>
                  <a:srgbClr val="002060"/>
                </a:solidFill>
                <a:latin typeface="Arial" panose="020B0604020202020204" pitchFamily="34" charset="0"/>
                <a:cs typeface="Arial" panose="020B0604020202020204" pitchFamily="34" charset="0"/>
              </a:rPr>
              <a:t>  Thus says the Lord GOD: "I will also stretch out My hand against Edom, cut off man and beast from it, and make it desolate from </a:t>
            </a:r>
            <a:r>
              <a:rPr lang="en-US" sz="2000" b="1" i="1" dirty="0" err="1">
                <a:solidFill>
                  <a:srgbClr val="002060"/>
                </a:solidFill>
                <a:latin typeface="Arial" panose="020B0604020202020204" pitchFamily="34" charset="0"/>
                <a:cs typeface="Arial" panose="020B0604020202020204" pitchFamily="34" charset="0"/>
              </a:rPr>
              <a:t>Teman</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Dedan</a:t>
            </a:r>
            <a:r>
              <a:rPr lang="en-US" sz="2000" b="1" i="1" dirty="0">
                <a:solidFill>
                  <a:srgbClr val="002060"/>
                </a:solidFill>
                <a:latin typeface="Arial" panose="020B0604020202020204" pitchFamily="34" charset="0"/>
                <a:cs typeface="Arial" panose="020B0604020202020204" pitchFamily="34" charset="0"/>
              </a:rPr>
              <a:t> shall fall by the sword.</a:t>
            </a:r>
          </a:p>
          <a:p>
            <a:endParaRPr lang="en-US" sz="800" b="1" i="1" dirty="0">
              <a:solidFill>
                <a:srgbClr val="002060"/>
              </a:solidFill>
              <a:latin typeface="Arial" panose="020B0604020202020204" pitchFamily="34" charset="0"/>
              <a:cs typeface="Arial" panose="020B0604020202020204" pitchFamily="34" charset="0"/>
            </a:endParaRPr>
          </a:p>
          <a:p>
            <a:r>
              <a:rPr lang="en-US" sz="2000" b="1" dirty="0" err="1">
                <a:latin typeface="Arial" panose="020B0604020202020204" pitchFamily="34" charset="0"/>
                <a:cs typeface="Arial" panose="020B0604020202020204" pitchFamily="34" charset="0"/>
              </a:rPr>
              <a:t>Ezek</a:t>
            </a:r>
            <a:r>
              <a:rPr lang="en-US" sz="2000" b="1" dirty="0">
                <a:latin typeface="Arial" panose="020B0604020202020204" pitchFamily="34" charset="0"/>
                <a:cs typeface="Arial" panose="020B0604020202020204" pitchFamily="34" charset="0"/>
              </a:rPr>
              <a:t> 35:3-4  </a:t>
            </a:r>
            <a:r>
              <a:rPr lang="en-US" sz="2000" b="1" i="1" dirty="0">
                <a:solidFill>
                  <a:srgbClr val="002060"/>
                </a:solidFill>
                <a:latin typeface="Arial" panose="020B0604020202020204" pitchFamily="34" charset="0"/>
                <a:cs typeface="Arial" panose="020B0604020202020204" pitchFamily="34" charset="0"/>
              </a:rPr>
              <a:t>"and say to it, 'Thus says the Lord GOD: "Behold, O Mount </a:t>
            </a:r>
            <a:r>
              <a:rPr lang="en-US" sz="2000" b="1" i="1" dirty="0" err="1">
                <a:solidFill>
                  <a:srgbClr val="002060"/>
                </a:solidFill>
                <a:latin typeface="Arial" panose="020B0604020202020204" pitchFamily="34" charset="0"/>
                <a:cs typeface="Arial" panose="020B0604020202020204" pitchFamily="34" charset="0"/>
              </a:rPr>
              <a:t>Seir</a:t>
            </a:r>
            <a:r>
              <a:rPr lang="en-US" sz="2000" b="1" i="1" dirty="0">
                <a:solidFill>
                  <a:srgbClr val="002060"/>
                </a:solidFill>
                <a:latin typeface="Arial" panose="020B0604020202020204" pitchFamily="34" charset="0"/>
                <a:cs typeface="Arial" panose="020B0604020202020204" pitchFamily="34" charset="0"/>
              </a:rPr>
              <a:t>, I am against you; I will stretch out My hand against you, and make you most desolate;  I shall lay your cities waste, and you shall be desolate.  Then you shall know that I am the LORD."</a:t>
            </a:r>
          </a:p>
        </p:txBody>
      </p:sp>
    </p:spTree>
    <p:extLst>
      <p:ext uri="{BB962C8B-B14F-4D97-AF65-F5344CB8AC3E}">
        <p14:creationId xmlns:p14="http://schemas.microsoft.com/office/powerpoint/2010/main" val="4235267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idx="12"/>
          </p:nvPr>
        </p:nvSpPr>
        <p:spPr/>
        <p:txBody>
          <a:bodyPr/>
          <a:lstStyle/>
          <a:p>
            <a:fld id="{ACAE19DB-ABFD-43D5-BD6E-3FA3E7D28563}" type="slidenum">
              <a:rPr lang="en-US" altLang="en-US"/>
              <a:pPr/>
              <a:t>25</a:t>
            </a:fld>
            <a:endParaRPr lang="en-US" altLang="en-US"/>
          </a:p>
        </p:txBody>
      </p:sp>
      <p:sp>
        <p:nvSpPr>
          <p:cNvPr id="24577" name="Rectangle 1"/>
          <p:cNvSpPr>
            <a:spLocks noGrp="1" noChangeArrowheads="1"/>
          </p:cNvSpPr>
          <p:nvPr>
            <p:ph type="title"/>
          </p:nvPr>
        </p:nvSpPr>
        <p:spPr>
          <a:xfrm>
            <a:off x="485422" y="422099"/>
            <a:ext cx="8274755" cy="685800"/>
          </a:xfrm>
          <a:ln/>
        </p:spPr>
        <p:txBody>
          <a:bodyPr>
            <a:normAutofit fontScale="90000"/>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4000" b="1" dirty="0">
                <a:solidFill>
                  <a:schemeClr val="accent1"/>
                </a:solidFill>
                <a:latin typeface="Arial" charset="0"/>
              </a:rPr>
              <a:t>Destruction of Cities of Edom</a:t>
            </a:r>
          </a:p>
        </p:txBody>
      </p:sp>
      <p:sp>
        <p:nvSpPr>
          <p:cNvPr id="24578" name="Rectangle 2"/>
          <p:cNvSpPr>
            <a:spLocks noGrp="1" noChangeArrowheads="1"/>
          </p:cNvSpPr>
          <p:nvPr>
            <p:ph type="body" idx="1"/>
          </p:nvPr>
        </p:nvSpPr>
        <p:spPr>
          <a:xfrm>
            <a:off x="228600" y="1595438"/>
            <a:ext cx="8610600" cy="4895673"/>
          </a:xfrm>
          <a:ln/>
        </p:spPr>
        <p:txBody>
          <a:bodyPr/>
          <a:lstStyle/>
          <a:p>
            <a:pPr marL="798513" indent="-503238">
              <a:lnSpc>
                <a:spcPct val="80000"/>
              </a:lnSpc>
              <a:spcBef>
                <a:spcPts val="500"/>
              </a:spcBef>
              <a:buClrTx/>
              <a:buFontTx/>
              <a:buNone/>
              <a:tabLst>
                <a:tab pos="798513"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pPr>
            <a:r>
              <a:rPr lang="en-US" altLang="en-US" sz="2400" b="1" dirty="0">
                <a:latin typeface="Arial" charset="0"/>
              </a:rPr>
              <a:t>Prophecy:</a:t>
            </a:r>
            <a:r>
              <a:rPr lang="en-US" altLang="en-US" sz="2000" b="1" dirty="0">
                <a:latin typeface="Arial" charset="0"/>
              </a:rPr>
              <a:t>	     </a:t>
            </a:r>
            <a:r>
              <a:rPr lang="en-US" altLang="en-US" sz="2000" b="1" dirty="0">
                <a:solidFill>
                  <a:srgbClr val="FF3300"/>
                </a:solidFill>
                <a:latin typeface="Arial" charset="0"/>
              </a:rPr>
              <a:t>Ezek. 25:13  </a:t>
            </a:r>
            <a:r>
              <a:rPr lang="en-US" altLang="en-US" sz="2000" b="1" dirty="0">
                <a:solidFill>
                  <a:srgbClr val="3333CC"/>
                </a:solidFill>
                <a:latin typeface="Arial" charset="0"/>
              </a:rPr>
              <a:t>   </a:t>
            </a:r>
            <a:r>
              <a:rPr lang="en-US" altLang="en-US" sz="2000" b="1" dirty="0">
                <a:solidFill>
                  <a:srgbClr val="FF3300"/>
                </a:solidFill>
                <a:latin typeface="Arial" charset="0"/>
              </a:rPr>
              <a:t>Ezek. 35:3, 4, 7, 9  </a:t>
            </a:r>
            <a:r>
              <a:rPr lang="en-US" altLang="en-US" sz="2000" b="1" dirty="0">
                <a:solidFill>
                  <a:srgbClr val="3333CC"/>
                </a:solidFill>
                <a:latin typeface="Arial" charset="0"/>
              </a:rPr>
              <a:t>(~ 550 BC)</a:t>
            </a:r>
          </a:p>
          <a:p>
            <a:pPr marL="798513" indent="-503238">
              <a:lnSpc>
                <a:spcPct val="80000"/>
              </a:lnSpc>
              <a:spcBef>
                <a:spcPts val="500"/>
              </a:spcBef>
              <a:buClrTx/>
              <a:buFontTx/>
              <a:buNone/>
              <a:tabLst>
                <a:tab pos="798513"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pPr>
            <a:endParaRPr lang="en-US" altLang="en-US" sz="1000" b="1" dirty="0">
              <a:solidFill>
                <a:srgbClr val="3333CC"/>
              </a:solidFill>
              <a:latin typeface="Arial" charset="0"/>
            </a:endParaRPr>
          </a:p>
          <a:p>
            <a:pPr marL="798513" indent="-503238">
              <a:lnSpc>
                <a:spcPct val="80000"/>
              </a:lnSpc>
              <a:spcBef>
                <a:spcPts val="500"/>
              </a:spcBef>
              <a:buClrTx/>
              <a:buFontTx/>
              <a:buNone/>
              <a:tabLst>
                <a:tab pos="798513"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pPr>
            <a:r>
              <a:rPr lang="en-US" altLang="en-US" sz="2400" b="1" dirty="0">
                <a:latin typeface="Arial" charset="0"/>
              </a:rPr>
              <a:t>History </a:t>
            </a:r>
            <a:r>
              <a:rPr lang="en-US" altLang="en-US" sz="2000" b="1" dirty="0">
                <a:latin typeface="Arial" charset="0"/>
              </a:rPr>
              <a:t>-- Cities of Edom lay in the </a:t>
            </a:r>
            <a:r>
              <a:rPr lang="en-US" altLang="en-US" sz="2000" b="1" dirty="0" err="1">
                <a:latin typeface="Arial" charset="0"/>
              </a:rPr>
              <a:t>Seir</a:t>
            </a:r>
            <a:r>
              <a:rPr lang="en-US" altLang="en-US" sz="2000" b="1" dirty="0">
                <a:latin typeface="Arial" charset="0"/>
              </a:rPr>
              <a:t> Mountain Range along a major trade route.  (Cities incl. </a:t>
            </a:r>
            <a:r>
              <a:rPr lang="en-US" altLang="en-US" sz="2000" b="1" dirty="0" err="1">
                <a:latin typeface="Arial" charset="0"/>
              </a:rPr>
              <a:t>Bozrah</a:t>
            </a:r>
            <a:r>
              <a:rPr lang="en-US" altLang="en-US" sz="2000" b="1" dirty="0">
                <a:latin typeface="Arial" charset="0"/>
              </a:rPr>
              <a:t>, Petra, </a:t>
            </a:r>
            <a:r>
              <a:rPr lang="en-US" altLang="en-US" sz="2000" b="1" dirty="0" err="1">
                <a:latin typeface="Arial" charset="0"/>
              </a:rPr>
              <a:t>Teman</a:t>
            </a:r>
            <a:r>
              <a:rPr lang="en-US" altLang="en-US" sz="2000" b="1" dirty="0">
                <a:latin typeface="Arial" charset="0"/>
              </a:rPr>
              <a:t> &amp; </a:t>
            </a:r>
            <a:r>
              <a:rPr lang="en-US" altLang="en-US" sz="2000" b="1" dirty="0" err="1">
                <a:latin typeface="Arial" charset="0"/>
              </a:rPr>
              <a:t>Dedan</a:t>
            </a:r>
            <a:r>
              <a:rPr lang="en-US" altLang="en-US" sz="2000" b="1" dirty="0">
                <a:latin typeface="Arial" charset="0"/>
              </a:rPr>
              <a:t>)</a:t>
            </a:r>
          </a:p>
          <a:p>
            <a:pPr marL="798513" indent="-503238">
              <a:lnSpc>
                <a:spcPct val="60000"/>
              </a:lnSpc>
              <a:spcBef>
                <a:spcPts val="350"/>
              </a:spcBef>
              <a:buClrTx/>
              <a:buFontTx/>
              <a:buNone/>
              <a:tabLst>
                <a:tab pos="798513"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pPr>
            <a:endParaRPr lang="en-US" altLang="en-US" sz="1400" b="1" dirty="0">
              <a:latin typeface="Arial" charset="0"/>
            </a:endParaRPr>
          </a:p>
          <a:p>
            <a:pPr marL="798513" indent="-503238">
              <a:lnSpc>
                <a:spcPct val="80000"/>
              </a:lnSpc>
              <a:spcBef>
                <a:spcPts val="500"/>
              </a:spcBef>
              <a:buClrTx/>
              <a:buFontTx/>
              <a:buNone/>
              <a:tabLst>
                <a:tab pos="798513"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pPr>
            <a:r>
              <a:rPr lang="en-US" altLang="en-US" sz="2000" b="1" dirty="0">
                <a:solidFill>
                  <a:srgbClr val="3333CC"/>
                </a:solidFill>
                <a:latin typeface="Arial" charset="0"/>
              </a:rPr>
              <a:t>300 AD</a:t>
            </a:r>
            <a:r>
              <a:rPr lang="en-US" altLang="en-US" sz="2000" b="1" dirty="0">
                <a:latin typeface="Arial" charset="0"/>
              </a:rPr>
              <a:t>  -  Trade routes between Syria &amp; Arabia shifted from Edom to new road through Palmyra.   Prosperity began to decline.</a:t>
            </a:r>
          </a:p>
          <a:p>
            <a:pPr marL="798513" indent="-503238">
              <a:lnSpc>
                <a:spcPct val="40000"/>
              </a:lnSpc>
              <a:spcBef>
                <a:spcPts val="350"/>
              </a:spcBef>
              <a:buClrTx/>
              <a:buFontTx/>
              <a:buNone/>
              <a:tabLst>
                <a:tab pos="798513"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pPr>
            <a:endParaRPr lang="en-US" altLang="en-US" sz="1400" b="1" dirty="0">
              <a:latin typeface="Arial" charset="0"/>
            </a:endParaRPr>
          </a:p>
          <a:p>
            <a:pPr marL="798513" indent="-503238">
              <a:lnSpc>
                <a:spcPct val="80000"/>
              </a:lnSpc>
              <a:spcBef>
                <a:spcPts val="500"/>
              </a:spcBef>
              <a:buClrTx/>
              <a:buFontTx/>
              <a:buNone/>
              <a:tabLst>
                <a:tab pos="798513"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pPr>
            <a:r>
              <a:rPr lang="en-US" altLang="en-US" sz="2000" b="1" dirty="0">
                <a:solidFill>
                  <a:srgbClr val="3333CC"/>
                </a:solidFill>
                <a:latin typeface="Arial" charset="0"/>
              </a:rPr>
              <a:t>632 AD</a:t>
            </a:r>
            <a:r>
              <a:rPr lang="en-US" altLang="en-US" sz="2000" b="1" dirty="0">
                <a:latin typeface="Arial" charset="0"/>
              </a:rPr>
              <a:t>  -  City of Petra conquered and destroyed by Moslems and disappeared from history as an inhabited city.</a:t>
            </a:r>
          </a:p>
          <a:p>
            <a:pPr marL="798513" indent="-503238">
              <a:lnSpc>
                <a:spcPct val="40000"/>
              </a:lnSpc>
              <a:spcBef>
                <a:spcPts val="350"/>
              </a:spcBef>
              <a:buClrTx/>
              <a:buFontTx/>
              <a:buNone/>
              <a:tabLst>
                <a:tab pos="798513"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pPr>
            <a:endParaRPr lang="en-US" altLang="en-US" sz="1400" b="1" dirty="0">
              <a:latin typeface="Arial" charset="0"/>
            </a:endParaRPr>
          </a:p>
          <a:p>
            <a:pPr marL="798513" indent="-503238">
              <a:lnSpc>
                <a:spcPct val="80000"/>
              </a:lnSpc>
              <a:spcBef>
                <a:spcPts val="500"/>
              </a:spcBef>
              <a:buClrTx/>
              <a:buFontTx/>
              <a:buNone/>
              <a:tabLst>
                <a:tab pos="798513"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pPr>
            <a:r>
              <a:rPr lang="en-US" altLang="en-US" sz="2000" b="1" dirty="0">
                <a:solidFill>
                  <a:srgbClr val="3333CC"/>
                </a:solidFill>
                <a:latin typeface="Arial" charset="0"/>
              </a:rPr>
              <a:t>1188 AD</a:t>
            </a:r>
            <a:r>
              <a:rPr lang="en-US" altLang="en-US" sz="2000" b="1" dirty="0">
                <a:latin typeface="Arial" charset="0"/>
              </a:rPr>
              <a:t>  -  Remaining cities of Edom between </a:t>
            </a:r>
            <a:r>
              <a:rPr lang="en-US" altLang="en-US" sz="2000" b="1" dirty="0" err="1">
                <a:latin typeface="Arial" charset="0"/>
              </a:rPr>
              <a:t>Teman</a:t>
            </a:r>
            <a:r>
              <a:rPr lang="en-US" altLang="en-US" sz="2000" b="1" dirty="0">
                <a:latin typeface="Arial" charset="0"/>
              </a:rPr>
              <a:t> and </a:t>
            </a:r>
            <a:r>
              <a:rPr lang="en-US" altLang="en-US" sz="2000" b="1" dirty="0" err="1">
                <a:latin typeface="Arial" charset="0"/>
              </a:rPr>
              <a:t>Dedan</a:t>
            </a:r>
            <a:r>
              <a:rPr lang="en-US" altLang="en-US" sz="2000" b="1" dirty="0">
                <a:latin typeface="Arial" charset="0"/>
              </a:rPr>
              <a:t> fell before army of Arab Saracen Saladin and were destroyed.</a:t>
            </a:r>
          </a:p>
          <a:p>
            <a:pPr marL="798513" indent="-503238">
              <a:lnSpc>
                <a:spcPct val="40000"/>
              </a:lnSpc>
              <a:spcBef>
                <a:spcPts val="350"/>
              </a:spcBef>
              <a:buClrTx/>
              <a:buFontTx/>
              <a:buNone/>
              <a:tabLst>
                <a:tab pos="798513"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pPr>
            <a:endParaRPr lang="en-US" altLang="en-US" sz="1400" b="1" dirty="0">
              <a:latin typeface="Arial" charset="0"/>
            </a:endParaRPr>
          </a:p>
          <a:p>
            <a:pPr marL="798513" indent="-503238">
              <a:lnSpc>
                <a:spcPct val="80000"/>
              </a:lnSpc>
              <a:spcBef>
                <a:spcPts val="500"/>
              </a:spcBef>
              <a:buClrTx/>
              <a:buFontTx/>
              <a:buNone/>
              <a:tabLst>
                <a:tab pos="798513"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pPr>
            <a:r>
              <a:rPr lang="en-US" altLang="en-US" sz="2000" b="1" dirty="0">
                <a:solidFill>
                  <a:srgbClr val="3333CC"/>
                </a:solidFill>
                <a:latin typeface="Arial" charset="0"/>
              </a:rPr>
              <a:t>1812 AD</a:t>
            </a:r>
            <a:r>
              <a:rPr lang="en-US" altLang="en-US" sz="2000" b="1" dirty="0">
                <a:latin typeface="Arial" charset="0"/>
              </a:rPr>
              <a:t>  -  Ruins of Petra discovered by </a:t>
            </a:r>
            <a:r>
              <a:rPr lang="en-US" altLang="en-US" sz="2000" b="1" dirty="0" err="1">
                <a:latin typeface="Arial" charset="0"/>
              </a:rPr>
              <a:t>Burchardt</a:t>
            </a:r>
            <a:r>
              <a:rPr lang="en-US" altLang="en-US" sz="2000" b="1" dirty="0">
                <a:latin typeface="Arial" charset="0"/>
              </a:rPr>
              <a:t> and because of the state of preservation, is an astonishing archaeological site.</a:t>
            </a:r>
          </a:p>
          <a:p>
            <a:pPr marL="798513" indent="-503238">
              <a:lnSpc>
                <a:spcPct val="40000"/>
              </a:lnSpc>
              <a:spcBef>
                <a:spcPts val="350"/>
              </a:spcBef>
              <a:buClrTx/>
              <a:buFontTx/>
              <a:buNone/>
              <a:tabLst>
                <a:tab pos="798513"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pPr>
            <a:endParaRPr lang="en-US" altLang="en-US" sz="1400" b="1" dirty="0">
              <a:latin typeface="Arial" charset="0"/>
            </a:endParaRPr>
          </a:p>
          <a:p>
            <a:pPr marL="798513" indent="-503238">
              <a:lnSpc>
                <a:spcPct val="80000"/>
              </a:lnSpc>
              <a:spcBef>
                <a:spcPts val="500"/>
              </a:spcBef>
              <a:buClrTx/>
              <a:buFontTx/>
              <a:buNone/>
              <a:tabLst>
                <a:tab pos="798513"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pPr>
            <a:r>
              <a:rPr lang="en-US" altLang="en-US" sz="2000" b="1" dirty="0">
                <a:solidFill>
                  <a:srgbClr val="3333CC"/>
                </a:solidFill>
                <a:latin typeface="Arial" charset="0"/>
              </a:rPr>
              <a:t>Today</a:t>
            </a:r>
            <a:r>
              <a:rPr lang="en-US" altLang="en-US" sz="2000" b="1" dirty="0">
                <a:latin typeface="Arial" charset="0"/>
              </a:rPr>
              <a:t>  -  These ancient cities of Edom have stood desolate for centuries.</a:t>
            </a:r>
          </a:p>
        </p:txBody>
      </p:sp>
    </p:spTree>
    <p:extLst>
      <p:ext uri="{BB962C8B-B14F-4D97-AF65-F5344CB8AC3E}">
        <p14:creationId xmlns:p14="http://schemas.microsoft.com/office/powerpoint/2010/main" val="40257917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idx="12"/>
          </p:nvPr>
        </p:nvSpPr>
        <p:spPr/>
        <p:txBody>
          <a:bodyPr/>
          <a:lstStyle/>
          <a:p>
            <a:fld id="{A686D1FC-CD0D-4D74-A83F-426DA90B096B}" type="slidenum">
              <a:rPr lang="en-US" altLang="en-US"/>
              <a:pPr/>
              <a:t>26</a:t>
            </a:fld>
            <a:endParaRPr lang="en-US" altLang="en-US"/>
          </a:p>
        </p:txBody>
      </p:sp>
      <p:pic>
        <p:nvPicPr>
          <p:cNvPr id="256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0"/>
            <a:ext cx="4230688" cy="2716213"/>
          </a:xfrm>
          <a:prstGeom prst="rect">
            <a:avLst/>
          </a:prstGeom>
          <a:noFill/>
          <a:ln w="9360" cap="sq">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375" y="200025"/>
            <a:ext cx="4068763" cy="3051175"/>
          </a:xfrm>
          <a:prstGeom prst="rect">
            <a:avLst/>
          </a:prstGeom>
          <a:noFill/>
          <a:ln w="9360" cap="sq">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6175" y="3327400"/>
            <a:ext cx="2917825" cy="1949450"/>
          </a:xfrm>
          <a:prstGeom prst="rect">
            <a:avLst/>
          </a:prstGeom>
          <a:noFill/>
          <a:ln w="9360" cap="sq">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4" name="Text Box 4"/>
          <p:cNvSpPr txBox="1">
            <a:spLocks noChangeArrowheads="1"/>
          </p:cNvSpPr>
          <p:nvPr/>
        </p:nvSpPr>
        <p:spPr bwMode="auto">
          <a:xfrm>
            <a:off x="1519238" y="6288088"/>
            <a:ext cx="18446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9pPr>
          </a:lstStyle>
          <a:p>
            <a:pPr>
              <a:buClrTx/>
              <a:buFontTx/>
              <a:buNone/>
            </a:pPr>
            <a:r>
              <a:rPr lang="en-US" altLang="en-US" sz="1800" b="1">
                <a:latin typeface="Arial" charset="0"/>
              </a:rPr>
              <a:t>Ruins at Dedan</a:t>
            </a:r>
          </a:p>
        </p:txBody>
      </p:sp>
      <p:sp>
        <p:nvSpPr>
          <p:cNvPr id="25605" name="Text Box 5"/>
          <p:cNvSpPr txBox="1">
            <a:spLocks noChangeArrowheads="1"/>
          </p:cNvSpPr>
          <p:nvPr/>
        </p:nvSpPr>
        <p:spPr bwMode="auto">
          <a:xfrm>
            <a:off x="974725" y="0"/>
            <a:ext cx="19208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9pPr>
          </a:lstStyle>
          <a:p>
            <a:pPr>
              <a:buClrTx/>
              <a:buFontTx/>
              <a:buNone/>
            </a:pPr>
            <a:r>
              <a:rPr lang="en-US" altLang="en-US" sz="1800" b="1">
                <a:latin typeface="Arial" charset="0"/>
              </a:rPr>
              <a:t>Ruins at Bozrah</a:t>
            </a:r>
          </a:p>
        </p:txBody>
      </p:sp>
      <p:sp>
        <p:nvSpPr>
          <p:cNvPr id="25606" name="Text Box 6"/>
          <p:cNvSpPr txBox="1">
            <a:spLocks noChangeArrowheads="1"/>
          </p:cNvSpPr>
          <p:nvPr/>
        </p:nvSpPr>
        <p:spPr bwMode="auto">
          <a:xfrm>
            <a:off x="5156200" y="3233738"/>
            <a:ext cx="1146175"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9pPr>
          </a:lstStyle>
          <a:p>
            <a:pPr algn="ctr">
              <a:buClrTx/>
              <a:buFontTx/>
              <a:buNone/>
            </a:pPr>
            <a:r>
              <a:rPr lang="en-US" altLang="en-US" sz="1800" b="1">
                <a:latin typeface="Arial" charset="0"/>
              </a:rPr>
              <a:t>Ruins at </a:t>
            </a:r>
          </a:p>
          <a:p>
            <a:pPr algn="ctr">
              <a:buClrTx/>
              <a:buFontTx/>
              <a:buNone/>
            </a:pPr>
            <a:r>
              <a:rPr lang="en-US" altLang="en-US" sz="1800" b="1">
                <a:latin typeface="Arial" charset="0"/>
              </a:rPr>
              <a:t>Petra</a:t>
            </a:r>
          </a:p>
        </p:txBody>
      </p:sp>
      <p:pic>
        <p:nvPicPr>
          <p:cNvPr id="2560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9988" y="4772025"/>
            <a:ext cx="2781300" cy="2085975"/>
          </a:xfrm>
          <a:prstGeom prst="rect">
            <a:avLst/>
          </a:prstGeom>
          <a:noFill/>
          <a:ln w="9360" cap="sq">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048000"/>
            <a:ext cx="4310063" cy="3235325"/>
          </a:xfrm>
          <a:prstGeom prst="rect">
            <a:avLst/>
          </a:prstGeom>
          <a:noFill/>
          <a:ln w="9360" cap="sq">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746587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1557" y="4865961"/>
            <a:ext cx="8455378" cy="1015663"/>
          </a:xfrm>
          <a:prstGeom prst="rect">
            <a:avLst/>
          </a:prstGeom>
          <a:noFill/>
        </p:spPr>
        <p:txBody>
          <a:bodyPr wrap="square" rtlCol="0">
            <a:spAutoFit/>
          </a:bodyPr>
          <a:lstStyle/>
          <a:p>
            <a:r>
              <a:rPr lang="en-US" sz="2000" b="1" dirty="0" err="1">
                <a:latin typeface="Arial" panose="020B0604020202020204" pitchFamily="34" charset="0"/>
                <a:cs typeface="Arial" panose="020B0604020202020204" pitchFamily="34" charset="0"/>
              </a:rPr>
              <a:t>Ezek</a:t>
            </a:r>
            <a:r>
              <a:rPr lang="en-US" sz="2000" b="1" dirty="0">
                <a:latin typeface="Arial" panose="020B0604020202020204" pitchFamily="34" charset="0"/>
                <a:cs typeface="Arial" panose="020B0604020202020204" pitchFamily="34" charset="0"/>
              </a:rPr>
              <a:t> 26:14 </a:t>
            </a:r>
            <a:r>
              <a:rPr lang="en-US" sz="2000" b="1" i="1" dirty="0">
                <a:solidFill>
                  <a:srgbClr val="002060"/>
                </a:solidFill>
                <a:latin typeface="Arial" panose="020B0604020202020204" pitchFamily="34" charset="0"/>
                <a:cs typeface="Arial" panose="020B0604020202020204" pitchFamily="34" charset="0"/>
              </a:rPr>
              <a:t> "I will make you like the top of a rock; you shall be a place for spreading nets, and you shall never be rebuilt, for I the LORD have spoken,” says the Lord GOD.</a:t>
            </a:r>
          </a:p>
        </p:txBody>
      </p:sp>
      <p:sp>
        <p:nvSpPr>
          <p:cNvPr id="11" name="Title 1"/>
          <p:cNvSpPr txBox="1">
            <a:spLocks/>
          </p:cNvSpPr>
          <p:nvPr/>
        </p:nvSpPr>
        <p:spPr>
          <a:xfrm>
            <a:off x="22574" y="220586"/>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4000" dirty="0">
                <a:latin typeface="Abadi MT Condensed Extra Bold" charset="0"/>
                <a:ea typeface="Abadi MT Condensed Extra Bold" charset="0"/>
                <a:cs typeface="Abadi MT Condensed Extra Bold" charset="0"/>
              </a:rPr>
              <a:t>Judgment on the Nations</a:t>
            </a:r>
            <a:br>
              <a:rPr lang="en-US" sz="4000" dirty="0">
                <a:latin typeface="Abadi MT Condensed Extra Bold" charset="0"/>
                <a:ea typeface="Abadi MT Condensed Extra Bold" charset="0"/>
                <a:cs typeface="Abadi MT Condensed Extra Bold" charset="0"/>
              </a:rPr>
            </a:br>
            <a:r>
              <a:rPr lang="en-US" sz="2700" dirty="0">
                <a:latin typeface="Abadi MT Condensed Extra Bold" charset="0"/>
                <a:ea typeface="Abadi MT Condensed Extra Bold" charset="0"/>
                <a:cs typeface="Abadi MT Condensed Extra Bold" charset="0"/>
              </a:rPr>
              <a:t>Chap 25 - 32</a:t>
            </a:r>
            <a:endParaRPr lang="en-US" sz="2700" dirty="0"/>
          </a:p>
        </p:txBody>
      </p:sp>
      <p:sp>
        <p:nvSpPr>
          <p:cNvPr id="10" name="TextBox 9"/>
          <p:cNvSpPr txBox="1"/>
          <p:nvPr/>
        </p:nvSpPr>
        <p:spPr>
          <a:xfrm>
            <a:off x="129819" y="1502996"/>
            <a:ext cx="5694508"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Ezekiel’s prophesy from God regarding </a:t>
            </a:r>
            <a:r>
              <a:rPr lang="en-US" sz="2000" b="1" dirty="0" err="1">
                <a:latin typeface="Arial" panose="020B0604020202020204" pitchFamily="34" charset="0"/>
                <a:cs typeface="Arial" panose="020B0604020202020204" pitchFamily="34" charset="0"/>
              </a:rPr>
              <a:t>Tyre</a:t>
            </a:r>
            <a:r>
              <a:rPr lang="en-US" sz="2000" b="1" dirty="0">
                <a:latin typeface="Arial" panose="020B0604020202020204" pitchFamily="34" charset="0"/>
                <a:cs typeface="Arial" panose="020B0604020202020204" pitchFamily="34" charset="0"/>
              </a:rPr>
              <a:t>. </a:t>
            </a:r>
          </a:p>
        </p:txBody>
      </p:sp>
      <p:sp>
        <p:nvSpPr>
          <p:cNvPr id="12" name="TextBox 11"/>
          <p:cNvSpPr txBox="1"/>
          <p:nvPr/>
        </p:nvSpPr>
        <p:spPr>
          <a:xfrm>
            <a:off x="462845" y="1880528"/>
            <a:ext cx="8331199" cy="2985433"/>
          </a:xfrm>
          <a:prstGeom prst="rect">
            <a:avLst/>
          </a:prstGeom>
          <a:noFill/>
        </p:spPr>
        <p:txBody>
          <a:bodyPr wrap="square" rtlCol="0">
            <a:spAutoFit/>
          </a:bodyPr>
          <a:lstStyle/>
          <a:p>
            <a:r>
              <a:rPr lang="en-US" sz="2000" b="1" dirty="0" err="1">
                <a:latin typeface="Arial" panose="020B0604020202020204" pitchFamily="34" charset="0"/>
                <a:cs typeface="Arial" panose="020B0604020202020204" pitchFamily="34" charset="0"/>
              </a:rPr>
              <a:t>Ezek</a:t>
            </a:r>
            <a:r>
              <a:rPr lang="en-US" sz="2000" b="1" dirty="0">
                <a:latin typeface="Arial" panose="020B0604020202020204" pitchFamily="34" charset="0"/>
                <a:cs typeface="Arial" panose="020B0604020202020204" pitchFamily="34" charset="0"/>
              </a:rPr>
              <a:t> 26:3-4 </a:t>
            </a:r>
            <a:r>
              <a:rPr lang="en-US" sz="2000" b="1" i="1" dirty="0">
                <a:solidFill>
                  <a:srgbClr val="002060"/>
                </a:solidFill>
                <a:latin typeface="Arial" panose="020B0604020202020204" pitchFamily="34" charset="0"/>
                <a:cs typeface="Arial" panose="020B0604020202020204" pitchFamily="34" charset="0"/>
              </a:rPr>
              <a:t>  Thus says the Lord GOD:  “Behold, I am against you, O </a:t>
            </a:r>
            <a:r>
              <a:rPr lang="en-US" sz="2000" b="1" i="1" dirty="0" err="1">
                <a:solidFill>
                  <a:srgbClr val="002060"/>
                </a:solidFill>
                <a:latin typeface="Arial" panose="020B0604020202020204" pitchFamily="34" charset="0"/>
                <a:cs typeface="Arial" panose="020B0604020202020204" pitchFamily="34" charset="0"/>
              </a:rPr>
              <a:t>Tyre</a:t>
            </a:r>
            <a:r>
              <a:rPr lang="en-US" sz="2000" b="1" i="1" dirty="0">
                <a:solidFill>
                  <a:srgbClr val="002060"/>
                </a:solidFill>
                <a:latin typeface="Arial" panose="020B0604020202020204" pitchFamily="34" charset="0"/>
                <a:cs typeface="Arial" panose="020B0604020202020204" pitchFamily="34" charset="0"/>
              </a:rPr>
              <a:t>, and will cause many nations to come up against you, as the sea causes its waves to come up.  And they shall destroy the walls of </a:t>
            </a:r>
            <a:r>
              <a:rPr lang="en-US" sz="2000" b="1" i="1" dirty="0" err="1">
                <a:solidFill>
                  <a:srgbClr val="002060"/>
                </a:solidFill>
                <a:latin typeface="Arial" panose="020B0604020202020204" pitchFamily="34" charset="0"/>
                <a:cs typeface="Arial" panose="020B0604020202020204" pitchFamily="34" charset="0"/>
              </a:rPr>
              <a:t>Tyre</a:t>
            </a:r>
            <a:r>
              <a:rPr lang="en-US" sz="2000" b="1" i="1" dirty="0">
                <a:solidFill>
                  <a:srgbClr val="002060"/>
                </a:solidFill>
                <a:latin typeface="Arial" panose="020B0604020202020204" pitchFamily="34" charset="0"/>
                <a:cs typeface="Arial" panose="020B0604020202020204" pitchFamily="34" charset="0"/>
              </a:rPr>
              <a:t> and break down her towers; I will also scrape her dust from her, and make her like the top of a rock.”</a:t>
            </a:r>
          </a:p>
          <a:p>
            <a:endParaRPr lang="en-US" sz="800" b="1" i="1" dirty="0">
              <a:solidFill>
                <a:srgbClr val="002060"/>
              </a:solidFill>
              <a:latin typeface="Arial" panose="020B0604020202020204" pitchFamily="34" charset="0"/>
              <a:cs typeface="Arial" panose="020B0604020202020204" pitchFamily="34" charset="0"/>
            </a:endParaRPr>
          </a:p>
          <a:p>
            <a:r>
              <a:rPr lang="en-US" sz="2000" b="1" dirty="0" err="1">
                <a:latin typeface="Arial" panose="020B0604020202020204" pitchFamily="34" charset="0"/>
                <a:cs typeface="Arial" panose="020B0604020202020204" pitchFamily="34" charset="0"/>
              </a:rPr>
              <a:t>Ezek</a:t>
            </a:r>
            <a:r>
              <a:rPr lang="en-US" sz="2000" b="1" dirty="0">
                <a:latin typeface="Arial" panose="020B0604020202020204" pitchFamily="34" charset="0"/>
                <a:cs typeface="Arial" panose="020B0604020202020204" pitchFamily="34" charset="0"/>
              </a:rPr>
              <a:t> 26:12 </a:t>
            </a:r>
            <a:r>
              <a:rPr lang="en-US" sz="2000" b="1" i="1" dirty="0">
                <a:solidFill>
                  <a:srgbClr val="002060"/>
                </a:solidFill>
                <a:latin typeface="Arial" panose="020B0604020202020204" pitchFamily="34" charset="0"/>
                <a:cs typeface="Arial" panose="020B0604020202020204" pitchFamily="34" charset="0"/>
              </a:rPr>
              <a:t> “They will plunder your riches and pillage your merchandise; they will break down your walls and destroy your pleasant houses; they will lay your stones, your timber, and your soil in the midst of the water.”</a:t>
            </a:r>
          </a:p>
        </p:txBody>
      </p:sp>
    </p:spTree>
    <p:extLst>
      <p:ext uri="{BB962C8B-B14F-4D97-AF65-F5344CB8AC3E}">
        <p14:creationId xmlns:p14="http://schemas.microsoft.com/office/powerpoint/2010/main" val="2593083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idx="12"/>
          </p:nvPr>
        </p:nvSpPr>
        <p:spPr/>
        <p:txBody>
          <a:bodyPr/>
          <a:lstStyle/>
          <a:p>
            <a:fld id="{097C080D-6082-413F-84F8-D71CD3B61A68}" type="slidenum">
              <a:rPr lang="en-US" altLang="en-US"/>
              <a:pPr/>
              <a:t>28</a:t>
            </a:fld>
            <a:endParaRPr lang="en-US" altLang="en-US"/>
          </a:p>
        </p:txBody>
      </p:sp>
      <p:sp>
        <p:nvSpPr>
          <p:cNvPr id="28673" name="Rectangle 1"/>
          <p:cNvSpPr>
            <a:spLocks noGrp="1" noChangeArrowheads="1"/>
          </p:cNvSpPr>
          <p:nvPr>
            <p:ph type="title"/>
          </p:nvPr>
        </p:nvSpPr>
        <p:spPr>
          <a:xfrm>
            <a:off x="869244" y="509587"/>
            <a:ext cx="7484534" cy="533400"/>
          </a:xfrm>
          <a:ln/>
        </p:spPr>
        <p:txBody>
          <a:bodyPr>
            <a:normAutofit fontScale="90000"/>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4000" dirty="0">
                <a:solidFill>
                  <a:schemeClr val="accent1"/>
                </a:solidFill>
                <a:latin typeface="Arial" charset="0"/>
              </a:rPr>
              <a:t>Destruction of City</a:t>
            </a:r>
            <a:r>
              <a:rPr lang="en-US" altLang="en-US" sz="4000" b="1" dirty="0">
                <a:solidFill>
                  <a:schemeClr val="accent1"/>
                </a:solidFill>
                <a:latin typeface="Arial" charset="0"/>
              </a:rPr>
              <a:t> of </a:t>
            </a:r>
            <a:r>
              <a:rPr lang="en-US" altLang="en-US" sz="4000" b="1" dirty="0" err="1">
                <a:solidFill>
                  <a:schemeClr val="accent1"/>
                </a:solidFill>
                <a:latin typeface="Arial" charset="0"/>
              </a:rPr>
              <a:t>Tyre</a:t>
            </a:r>
            <a:endParaRPr lang="en-US" altLang="en-US" sz="4000" b="1" dirty="0">
              <a:solidFill>
                <a:schemeClr val="accent1"/>
              </a:solidFill>
              <a:latin typeface="Arial" charset="0"/>
            </a:endParaRPr>
          </a:p>
        </p:txBody>
      </p:sp>
      <p:sp>
        <p:nvSpPr>
          <p:cNvPr id="28674" name="Rectangle 2"/>
          <p:cNvSpPr>
            <a:spLocks noGrp="1" noChangeArrowheads="1"/>
          </p:cNvSpPr>
          <p:nvPr>
            <p:ph type="body" idx="1"/>
          </p:nvPr>
        </p:nvSpPr>
        <p:spPr>
          <a:xfrm>
            <a:off x="304800" y="1546757"/>
            <a:ext cx="8534400" cy="5334000"/>
          </a:xfrm>
          <a:ln/>
        </p:spPr>
        <p:txBody>
          <a:bodyPr>
            <a:normAutofit lnSpcReduction="10000"/>
          </a:bodyPr>
          <a:lstStyle/>
          <a:p>
            <a:pPr marL="798513" indent="-503238">
              <a:lnSpc>
                <a:spcPct val="80000"/>
              </a:lnSpc>
              <a:spcBef>
                <a:spcPts val="500"/>
              </a:spcBef>
              <a:buClrTx/>
              <a:buFontTx/>
              <a:buNone/>
              <a:tabLst>
                <a:tab pos="798513"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pPr>
            <a:r>
              <a:rPr lang="en-US" altLang="en-US" sz="2400" b="1" dirty="0">
                <a:latin typeface="Arial" charset="0"/>
              </a:rPr>
              <a:t>Prophecy:</a:t>
            </a:r>
            <a:r>
              <a:rPr lang="en-US" altLang="en-US" sz="2000" b="1" dirty="0">
                <a:latin typeface="Arial" charset="0"/>
              </a:rPr>
              <a:t>	</a:t>
            </a:r>
            <a:r>
              <a:rPr lang="en-US" altLang="en-US" sz="2000" b="1" dirty="0">
                <a:solidFill>
                  <a:srgbClr val="FF3300"/>
                </a:solidFill>
                <a:latin typeface="Arial" charset="0"/>
              </a:rPr>
              <a:t>Ezek. 26:3-5, 12, 14, 21</a:t>
            </a:r>
            <a:r>
              <a:rPr lang="en-US" altLang="en-US" sz="2000" b="1" dirty="0">
                <a:latin typeface="Arial" charset="0"/>
              </a:rPr>
              <a:t> </a:t>
            </a:r>
            <a:r>
              <a:rPr lang="en-US" altLang="en-US" sz="2000" b="1" dirty="0">
                <a:solidFill>
                  <a:srgbClr val="3333CC"/>
                </a:solidFill>
                <a:latin typeface="Arial" charset="0"/>
              </a:rPr>
              <a:t>(~ 550 BC)</a:t>
            </a:r>
          </a:p>
          <a:p>
            <a:pPr marL="798513" indent="-503238">
              <a:lnSpc>
                <a:spcPct val="80000"/>
              </a:lnSpc>
              <a:spcBef>
                <a:spcPts val="500"/>
              </a:spcBef>
              <a:buClrTx/>
              <a:buFontTx/>
              <a:buNone/>
              <a:tabLst>
                <a:tab pos="798513"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pPr>
            <a:endParaRPr lang="en-US" altLang="en-US" sz="1000" b="1" dirty="0">
              <a:solidFill>
                <a:srgbClr val="3333CC"/>
              </a:solidFill>
              <a:latin typeface="Arial" charset="0"/>
            </a:endParaRPr>
          </a:p>
          <a:p>
            <a:pPr marL="798513" indent="-503238">
              <a:lnSpc>
                <a:spcPct val="80000"/>
              </a:lnSpc>
              <a:spcBef>
                <a:spcPts val="500"/>
              </a:spcBef>
              <a:buClrTx/>
              <a:buFontTx/>
              <a:buNone/>
              <a:tabLst>
                <a:tab pos="798513"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pPr>
            <a:r>
              <a:rPr lang="en-US" altLang="en-US" sz="2400" b="1" dirty="0">
                <a:latin typeface="Arial" charset="0"/>
              </a:rPr>
              <a:t>History</a:t>
            </a:r>
            <a:r>
              <a:rPr lang="en-US" altLang="en-US" sz="2000" b="1" dirty="0">
                <a:latin typeface="Arial" charset="0"/>
              </a:rPr>
              <a:t> -- </a:t>
            </a:r>
            <a:r>
              <a:rPr lang="en-US" altLang="en-US" sz="2000" b="1" dirty="0" err="1">
                <a:latin typeface="Arial" charset="0"/>
              </a:rPr>
              <a:t>Tyre</a:t>
            </a:r>
            <a:r>
              <a:rPr lang="en-US" altLang="en-US" sz="2000" b="1" dirty="0">
                <a:latin typeface="Arial" charset="0"/>
              </a:rPr>
              <a:t> was a coastal city on the Mediterranean.</a:t>
            </a:r>
          </a:p>
          <a:p>
            <a:pPr marL="798513" indent="-503238">
              <a:lnSpc>
                <a:spcPct val="30000"/>
              </a:lnSpc>
              <a:spcBef>
                <a:spcPts val="350"/>
              </a:spcBef>
              <a:buClrTx/>
              <a:buFontTx/>
              <a:buNone/>
              <a:tabLst>
                <a:tab pos="798513"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pPr>
            <a:endParaRPr lang="en-US" altLang="en-US" sz="1400" b="1" dirty="0">
              <a:latin typeface="Arial" charset="0"/>
            </a:endParaRPr>
          </a:p>
          <a:p>
            <a:pPr marL="798513" indent="-503238">
              <a:lnSpc>
                <a:spcPct val="80000"/>
              </a:lnSpc>
              <a:spcBef>
                <a:spcPts val="500"/>
              </a:spcBef>
              <a:buClrTx/>
              <a:buFontTx/>
              <a:buNone/>
              <a:tabLst>
                <a:tab pos="798513"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pPr>
            <a:r>
              <a:rPr lang="en-US" altLang="en-US" sz="2000" b="1" dirty="0">
                <a:solidFill>
                  <a:srgbClr val="3333CC"/>
                </a:solidFill>
                <a:latin typeface="Arial" charset="0"/>
              </a:rPr>
              <a:t>900's BC</a:t>
            </a:r>
            <a:r>
              <a:rPr lang="en-US" altLang="en-US" sz="2000" b="1" dirty="0">
                <a:latin typeface="Arial" charset="0"/>
              </a:rPr>
              <a:t>  -  A Phoenician city, </a:t>
            </a:r>
            <a:r>
              <a:rPr lang="en-US" altLang="en-US" sz="2000" b="1" dirty="0" err="1">
                <a:latin typeface="Arial" charset="0"/>
              </a:rPr>
              <a:t>Tyre</a:t>
            </a:r>
            <a:r>
              <a:rPr lang="en-US" altLang="en-US" sz="2000" b="1" dirty="0">
                <a:latin typeface="Arial" charset="0"/>
              </a:rPr>
              <a:t> becomes center of a commercial empire.  It is wealthy and famous.</a:t>
            </a:r>
          </a:p>
          <a:p>
            <a:pPr marL="798513" indent="-503238">
              <a:lnSpc>
                <a:spcPct val="30000"/>
              </a:lnSpc>
              <a:spcBef>
                <a:spcPts val="350"/>
              </a:spcBef>
              <a:buClrTx/>
              <a:buFontTx/>
              <a:buNone/>
              <a:tabLst>
                <a:tab pos="798513"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pPr>
            <a:endParaRPr lang="en-US" altLang="en-US" sz="1400" b="1" dirty="0">
              <a:latin typeface="Arial" charset="0"/>
            </a:endParaRPr>
          </a:p>
          <a:p>
            <a:pPr marL="798513" indent="-503238">
              <a:lnSpc>
                <a:spcPct val="80000"/>
              </a:lnSpc>
              <a:spcBef>
                <a:spcPts val="500"/>
              </a:spcBef>
              <a:buClrTx/>
              <a:buFontTx/>
              <a:buNone/>
              <a:tabLst>
                <a:tab pos="798513"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pPr>
            <a:r>
              <a:rPr lang="en-US" altLang="en-US" sz="2000" b="1" dirty="0">
                <a:solidFill>
                  <a:srgbClr val="3333CC"/>
                </a:solidFill>
                <a:latin typeface="Arial" charset="0"/>
              </a:rPr>
              <a:t>586 BC</a:t>
            </a:r>
            <a:r>
              <a:rPr lang="en-US" altLang="en-US" sz="2000" b="1" dirty="0">
                <a:latin typeface="Arial" charset="0"/>
              </a:rPr>
              <a:t>  -  </a:t>
            </a:r>
            <a:r>
              <a:rPr lang="en-US" altLang="en-US" sz="2000" b="1" dirty="0" err="1">
                <a:latin typeface="Arial" charset="0"/>
              </a:rPr>
              <a:t>Nebuchadnezzer</a:t>
            </a:r>
            <a:r>
              <a:rPr lang="en-US" altLang="en-US" sz="2000" b="1" dirty="0">
                <a:latin typeface="Arial" charset="0"/>
              </a:rPr>
              <a:t> of Babylon lays siege to </a:t>
            </a:r>
            <a:r>
              <a:rPr lang="en-US" altLang="en-US" sz="2000" b="1" dirty="0" err="1">
                <a:latin typeface="Arial" charset="0"/>
              </a:rPr>
              <a:t>Tyre</a:t>
            </a:r>
            <a:r>
              <a:rPr lang="en-US" altLang="en-US" sz="2000" b="1" dirty="0">
                <a:latin typeface="Arial" charset="0"/>
              </a:rPr>
              <a:t>.</a:t>
            </a:r>
          </a:p>
          <a:p>
            <a:pPr marL="798513" indent="-503238">
              <a:lnSpc>
                <a:spcPct val="30000"/>
              </a:lnSpc>
              <a:spcBef>
                <a:spcPts val="350"/>
              </a:spcBef>
              <a:buClrTx/>
              <a:buFontTx/>
              <a:buNone/>
              <a:tabLst>
                <a:tab pos="798513"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pPr>
            <a:endParaRPr lang="en-US" altLang="en-US" sz="1400" b="1" dirty="0">
              <a:latin typeface="Arial" charset="0"/>
            </a:endParaRPr>
          </a:p>
          <a:p>
            <a:pPr marL="798513" indent="-503238">
              <a:lnSpc>
                <a:spcPct val="80000"/>
              </a:lnSpc>
              <a:spcBef>
                <a:spcPts val="500"/>
              </a:spcBef>
              <a:buClrTx/>
              <a:buFontTx/>
              <a:buNone/>
              <a:tabLst>
                <a:tab pos="798513"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pPr>
            <a:r>
              <a:rPr lang="en-US" altLang="en-US" sz="2000" b="1" dirty="0">
                <a:solidFill>
                  <a:srgbClr val="3333CC"/>
                </a:solidFill>
                <a:latin typeface="Arial" charset="0"/>
              </a:rPr>
              <a:t>573 BC</a:t>
            </a:r>
            <a:r>
              <a:rPr lang="en-US" altLang="en-US" sz="2000" b="1" dirty="0">
                <a:latin typeface="Arial" charset="0"/>
              </a:rPr>
              <a:t>  -  Phoenicians move to island 1/2 mile off coast to defend themselves against Babylon, leaving city empty and deserted.</a:t>
            </a:r>
          </a:p>
          <a:p>
            <a:pPr marL="798513" indent="-503238">
              <a:lnSpc>
                <a:spcPct val="30000"/>
              </a:lnSpc>
              <a:spcBef>
                <a:spcPts val="350"/>
              </a:spcBef>
              <a:buClrTx/>
              <a:buFontTx/>
              <a:buNone/>
              <a:tabLst>
                <a:tab pos="798513"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pPr>
            <a:endParaRPr lang="en-US" altLang="en-US" sz="1400" b="1" dirty="0">
              <a:latin typeface="Arial" charset="0"/>
            </a:endParaRPr>
          </a:p>
          <a:p>
            <a:pPr marL="798513" indent="-503238">
              <a:lnSpc>
                <a:spcPct val="80000"/>
              </a:lnSpc>
              <a:spcBef>
                <a:spcPts val="500"/>
              </a:spcBef>
              <a:buClrTx/>
              <a:buFontTx/>
              <a:buNone/>
              <a:tabLst>
                <a:tab pos="798513"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pPr>
            <a:r>
              <a:rPr lang="en-US" altLang="en-US" sz="2000" b="1" dirty="0">
                <a:solidFill>
                  <a:srgbClr val="3333CC"/>
                </a:solidFill>
                <a:latin typeface="Arial" charset="0"/>
              </a:rPr>
              <a:t>322 BC</a:t>
            </a:r>
            <a:r>
              <a:rPr lang="en-US" altLang="en-US" sz="2000" b="1" dirty="0">
                <a:latin typeface="Arial" charset="0"/>
              </a:rPr>
              <a:t>  -  Alexander the Great lays siege to </a:t>
            </a:r>
            <a:r>
              <a:rPr lang="en-US" altLang="en-US" sz="2000" b="1" dirty="0" err="1">
                <a:latin typeface="Arial" charset="0"/>
              </a:rPr>
              <a:t>Tyre</a:t>
            </a:r>
            <a:r>
              <a:rPr lang="en-US" altLang="en-US" sz="2000" b="1" dirty="0">
                <a:latin typeface="Arial" charset="0"/>
              </a:rPr>
              <a:t>.  Has his army build a causeway from shore at old city to island.  Soldiers dismantle city block by block and dump into sea.  Soil scraped down to bedrock to provide fill.  Thus finished, his army marched over it and captured the island.</a:t>
            </a:r>
          </a:p>
          <a:p>
            <a:pPr marL="798513" indent="-503238">
              <a:lnSpc>
                <a:spcPct val="30000"/>
              </a:lnSpc>
              <a:spcBef>
                <a:spcPts val="350"/>
              </a:spcBef>
              <a:buClrTx/>
              <a:buFontTx/>
              <a:buNone/>
              <a:tabLst>
                <a:tab pos="798513"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pPr>
            <a:endParaRPr lang="en-US" altLang="en-US" sz="1400" b="1" dirty="0">
              <a:latin typeface="Arial" charset="0"/>
            </a:endParaRPr>
          </a:p>
          <a:p>
            <a:pPr marL="798513" indent="-503238">
              <a:lnSpc>
                <a:spcPct val="80000"/>
              </a:lnSpc>
              <a:spcBef>
                <a:spcPts val="500"/>
              </a:spcBef>
              <a:buClrTx/>
              <a:buFontTx/>
              <a:buNone/>
              <a:tabLst>
                <a:tab pos="798513"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pPr>
            <a:r>
              <a:rPr lang="en-US" altLang="en-US" sz="2000" b="1" dirty="0">
                <a:solidFill>
                  <a:srgbClr val="3333CC"/>
                </a:solidFill>
                <a:latin typeface="Arial" charset="0"/>
              </a:rPr>
              <a:t>Today</a:t>
            </a:r>
            <a:r>
              <a:rPr lang="en-US" altLang="en-US" sz="2000" b="1" dirty="0">
                <a:latin typeface="Arial" charset="0"/>
              </a:rPr>
              <a:t>  -  Debris in water is still visible, with stones and timbers.  Part of the island is inhabited; part preserved. Site of original </a:t>
            </a:r>
            <a:r>
              <a:rPr lang="en-US" altLang="en-US" sz="2000" b="1" dirty="0" err="1">
                <a:latin typeface="Arial" charset="0"/>
              </a:rPr>
              <a:t>Tyre</a:t>
            </a:r>
            <a:r>
              <a:rPr lang="en-US" altLang="en-US" sz="2000" b="1" dirty="0">
                <a:latin typeface="Arial" charset="0"/>
              </a:rPr>
              <a:t> is flat bedrock. The surrounding area is occupied, but no one lives at the original city site, now an archaeological preserve.</a:t>
            </a:r>
          </a:p>
        </p:txBody>
      </p:sp>
    </p:spTree>
    <p:extLst>
      <p:ext uri="{BB962C8B-B14F-4D97-AF65-F5344CB8AC3E}">
        <p14:creationId xmlns:p14="http://schemas.microsoft.com/office/powerpoint/2010/main" val="29368722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idx="12"/>
          </p:nvPr>
        </p:nvSpPr>
        <p:spPr/>
        <p:txBody>
          <a:bodyPr/>
          <a:lstStyle/>
          <a:p>
            <a:fld id="{1511399B-905C-46C0-930D-17BA3B127FD4}" type="slidenum">
              <a:rPr lang="en-US" altLang="en-US"/>
              <a:pPr/>
              <a:t>29</a:t>
            </a:fld>
            <a:endParaRPr lang="en-US" altLang="en-US"/>
          </a:p>
        </p:txBody>
      </p:sp>
      <p:pic>
        <p:nvPicPr>
          <p:cNvPr id="296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925888" cy="3965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6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3325" y="3937000"/>
            <a:ext cx="2509838" cy="2921000"/>
          </a:xfrm>
          <a:prstGeom prst="rect">
            <a:avLst/>
          </a:prstGeom>
          <a:noFill/>
          <a:ln w="28440" cap="sq">
            <a:solidFill>
              <a:srgbClr val="FF33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6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4775" y="0"/>
            <a:ext cx="5229225" cy="5510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0" name="Freeform 4"/>
          <p:cNvSpPr>
            <a:spLocks noChangeArrowheads="1"/>
          </p:cNvSpPr>
          <p:nvPr/>
        </p:nvSpPr>
        <p:spPr bwMode="auto">
          <a:xfrm rot="21420000">
            <a:off x="6946900" y="439738"/>
            <a:ext cx="1131888" cy="4935537"/>
          </a:xfrm>
          <a:custGeom>
            <a:avLst/>
            <a:gdLst>
              <a:gd name="T0" fmla="*/ 713 w 713"/>
              <a:gd name="T1" fmla="*/ 0 h 3109"/>
              <a:gd name="T2" fmla="*/ 649 w 713"/>
              <a:gd name="T3" fmla="*/ 55 h 3109"/>
              <a:gd name="T4" fmla="*/ 613 w 713"/>
              <a:gd name="T5" fmla="*/ 110 h 3109"/>
              <a:gd name="T6" fmla="*/ 567 w 713"/>
              <a:gd name="T7" fmla="*/ 147 h 3109"/>
              <a:gd name="T8" fmla="*/ 503 w 713"/>
              <a:gd name="T9" fmla="*/ 247 h 3109"/>
              <a:gd name="T10" fmla="*/ 457 w 713"/>
              <a:gd name="T11" fmla="*/ 357 h 3109"/>
              <a:gd name="T12" fmla="*/ 402 w 713"/>
              <a:gd name="T13" fmla="*/ 448 h 3109"/>
              <a:gd name="T14" fmla="*/ 320 w 713"/>
              <a:gd name="T15" fmla="*/ 549 h 3109"/>
              <a:gd name="T16" fmla="*/ 293 w 713"/>
              <a:gd name="T17" fmla="*/ 595 h 3109"/>
              <a:gd name="T18" fmla="*/ 247 w 713"/>
              <a:gd name="T19" fmla="*/ 640 h 3109"/>
              <a:gd name="T20" fmla="*/ 210 w 713"/>
              <a:gd name="T21" fmla="*/ 686 h 3109"/>
              <a:gd name="T22" fmla="*/ 146 w 713"/>
              <a:gd name="T23" fmla="*/ 796 h 3109"/>
              <a:gd name="T24" fmla="*/ 101 w 713"/>
              <a:gd name="T25" fmla="*/ 905 h 3109"/>
              <a:gd name="T26" fmla="*/ 82 w 713"/>
              <a:gd name="T27" fmla="*/ 960 h 3109"/>
              <a:gd name="T28" fmla="*/ 64 w 713"/>
              <a:gd name="T29" fmla="*/ 1015 h 3109"/>
              <a:gd name="T30" fmla="*/ 0 w 713"/>
              <a:gd name="T31" fmla="*/ 1317 h 3109"/>
              <a:gd name="T32" fmla="*/ 9 w 713"/>
              <a:gd name="T33" fmla="*/ 2131 h 3109"/>
              <a:gd name="T34" fmla="*/ 73 w 713"/>
              <a:gd name="T35" fmla="*/ 2323 h 3109"/>
              <a:gd name="T36" fmla="*/ 92 w 713"/>
              <a:gd name="T37" fmla="*/ 2377 h 3109"/>
              <a:gd name="T38" fmla="*/ 119 w 713"/>
              <a:gd name="T39" fmla="*/ 2652 h 3109"/>
              <a:gd name="T40" fmla="*/ 210 w 713"/>
              <a:gd name="T41" fmla="*/ 2944 h 3109"/>
              <a:gd name="T42" fmla="*/ 247 w 713"/>
              <a:gd name="T43" fmla="*/ 3109 h 3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3" h="3109">
                <a:moveTo>
                  <a:pt x="713" y="0"/>
                </a:moveTo>
                <a:cubicBezTo>
                  <a:pt x="684" y="45"/>
                  <a:pt x="675" y="21"/>
                  <a:pt x="649" y="55"/>
                </a:cubicBezTo>
                <a:cubicBezTo>
                  <a:pt x="636" y="73"/>
                  <a:pt x="631" y="98"/>
                  <a:pt x="613" y="110"/>
                </a:cubicBezTo>
                <a:cubicBezTo>
                  <a:pt x="578" y="133"/>
                  <a:pt x="593" y="120"/>
                  <a:pt x="567" y="147"/>
                </a:cubicBezTo>
                <a:cubicBezTo>
                  <a:pt x="553" y="188"/>
                  <a:pt x="526" y="212"/>
                  <a:pt x="503" y="247"/>
                </a:cubicBezTo>
                <a:cubicBezTo>
                  <a:pt x="489" y="291"/>
                  <a:pt x="482" y="321"/>
                  <a:pt x="457" y="357"/>
                </a:cubicBezTo>
                <a:cubicBezTo>
                  <a:pt x="448" y="385"/>
                  <a:pt x="423" y="428"/>
                  <a:pt x="402" y="448"/>
                </a:cubicBezTo>
                <a:cubicBezTo>
                  <a:pt x="389" y="489"/>
                  <a:pt x="356" y="526"/>
                  <a:pt x="320" y="549"/>
                </a:cubicBezTo>
                <a:cubicBezTo>
                  <a:pt x="309" y="582"/>
                  <a:pt x="317" y="571"/>
                  <a:pt x="293" y="595"/>
                </a:cubicBezTo>
                <a:cubicBezTo>
                  <a:pt x="278" y="610"/>
                  <a:pt x="247" y="640"/>
                  <a:pt x="247" y="640"/>
                </a:cubicBezTo>
                <a:cubicBezTo>
                  <a:pt x="227" y="704"/>
                  <a:pt x="255" y="634"/>
                  <a:pt x="210" y="686"/>
                </a:cubicBezTo>
                <a:cubicBezTo>
                  <a:pt x="178" y="722"/>
                  <a:pt x="172" y="758"/>
                  <a:pt x="146" y="796"/>
                </a:cubicBezTo>
                <a:cubicBezTo>
                  <a:pt x="132" y="839"/>
                  <a:pt x="125" y="869"/>
                  <a:pt x="101" y="905"/>
                </a:cubicBezTo>
                <a:cubicBezTo>
                  <a:pt x="72" y="995"/>
                  <a:pt x="112" y="872"/>
                  <a:pt x="82" y="960"/>
                </a:cubicBezTo>
                <a:cubicBezTo>
                  <a:pt x="76" y="978"/>
                  <a:pt x="64" y="1015"/>
                  <a:pt x="64" y="1015"/>
                </a:cubicBezTo>
                <a:cubicBezTo>
                  <a:pt x="54" y="1119"/>
                  <a:pt x="20" y="1215"/>
                  <a:pt x="0" y="1317"/>
                </a:cubicBezTo>
                <a:cubicBezTo>
                  <a:pt x="3" y="1588"/>
                  <a:pt x="3" y="1860"/>
                  <a:pt x="9" y="2131"/>
                </a:cubicBezTo>
                <a:cubicBezTo>
                  <a:pt x="11" y="2202"/>
                  <a:pt x="50" y="2259"/>
                  <a:pt x="73" y="2323"/>
                </a:cubicBezTo>
                <a:cubicBezTo>
                  <a:pt x="79" y="2341"/>
                  <a:pt x="92" y="2377"/>
                  <a:pt x="92" y="2377"/>
                </a:cubicBezTo>
                <a:cubicBezTo>
                  <a:pt x="97" y="2480"/>
                  <a:pt x="106" y="2556"/>
                  <a:pt x="119" y="2652"/>
                </a:cubicBezTo>
                <a:cubicBezTo>
                  <a:pt x="136" y="2777"/>
                  <a:pt x="137" y="2847"/>
                  <a:pt x="210" y="2944"/>
                </a:cubicBezTo>
                <a:cubicBezTo>
                  <a:pt x="228" y="2997"/>
                  <a:pt x="247" y="3052"/>
                  <a:pt x="247" y="3109"/>
                </a:cubicBezTo>
              </a:path>
            </a:pathLst>
          </a:custGeom>
          <a:noFill/>
          <a:ln w="57240" cap="sq">
            <a:solidFill>
              <a:srgbClr val="CC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9701" name="Oval 5"/>
          <p:cNvSpPr>
            <a:spLocks noChangeArrowheads="1"/>
          </p:cNvSpPr>
          <p:nvPr/>
        </p:nvSpPr>
        <p:spPr bwMode="auto">
          <a:xfrm>
            <a:off x="3944938" y="1377950"/>
            <a:ext cx="1725612" cy="1916113"/>
          </a:xfrm>
          <a:prstGeom prst="ellipse">
            <a:avLst/>
          </a:prstGeom>
          <a:noFill/>
          <a:ln w="57240" cap="sq">
            <a:solidFill>
              <a:srgbClr val="CC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9702" name="Text Box 6"/>
          <p:cNvSpPr txBox="1">
            <a:spLocks noChangeArrowheads="1"/>
          </p:cNvSpPr>
          <p:nvPr/>
        </p:nvSpPr>
        <p:spPr bwMode="auto">
          <a:xfrm>
            <a:off x="4305300" y="863600"/>
            <a:ext cx="1062038"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9pPr>
          </a:lstStyle>
          <a:p>
            <a:pPr>
              <a:buClrTx/>
              <a:buFontTx/>
              <a:buNone/>
            </a:pPr>
            <a:r>
              <a:rPr lang="en-US" altLang="en-US" b="1">
                <a:solidFill>
                  <a:srgbClr val="CCFFFF"/>
                </a:solidFill>
                <a:latin typeface="Arial" charset="0"/>
              </a:rPr>
              <a:t>Island</a:t>
            </a:r>
          </a:p>
        </p:txBody>
      </p:sp>
      <p:sp>
        <p:nvSpPr>
          <p:cNvPr id="29703" name="Text Box 7"/>
          <p:cNvSpPr txBox="1">
            <a:spLocks noChangeArrowheads="1"/>
          </p:cNvSpPr>
          <p:nvPr/>
        </p:nvSpPr>
        <p:spPr bwMode="auto">
          <a:xfrm>
            <a:off x="6081713" y="369888"/>
            <a:ext cx="15017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9pPr>
          </a:lstStyle>
          <a:p>
            <a:pPr algn="ctr">
              <a:buClrTx/>
              <a:buFontTx/>
              <a:buNone/>
            </a:pPr>
            <a:r>
              <a:rPr lang="en-US" altLang="en-US" b="1">
                <a:solidFill>
                  <a:srgbClr val="CCFFFF"/>
                </a:solidFill>
                <a:latin typeface="Arial" charset="0"/>
              </a:rPr>
              <a:t>original</a:t>
            </a:r>
          </a:p>
          <a:p>
            <a:pPr algn="ctr">
              <a:buClrTx/>
              <a:buFontTx/>
              <a:buNone/>
            </a:pPr>
            <a:r>
              <a:rPr lang="en-US" altLang="en-US" b="1">
                <a:solidFill>
                  <a:srgbClr val="CCFFFF"/>
                </a:solidFill>
                <a:latin typeface="Arial" charset="0"/>
              </a:rPr>
              <a:t>coastline</a:t>
            </a:r>
          </a:p>
        </p:txBody>
      </p:sp>
      <p:sp>
        <p:nvSpPr>
          <p:cNvPr id="29704" name="Text Box 8"/>
          <p:cNvSpPr txBox="1">
            <a:spLocks noChangeArrowheads="1"/>
          </p:cNvSpPr>
          <p:nvPr/>
        </p:nvSpPr>
        <p:spPr bwMode="auto">
          <a:xfrm>
            <a:off x="3783013" y="5884863"/>
            <a:ext cx="4978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9pPr>
          </a:lstStyle>
          <a:p>
            <a:pPr>
              <a:buClrTx/>
              <a:buFontTx/>
              <a:buNone/>
            </a:pPr>
            <a:r>
              <a:rPr lang="en-US" altLang="en-US" b="1">
                <a:latin typeface="Arial" charset="0"/>
              </a:rPr>
              <a:t>Original city site still uninhabited</a:t>
            </a:r>
          </a:p>
        </p:txBody>
      </p:sp>
      <p:sp>
        <p:nvSpPr>
          <p:cNvPr id="29705" name="Line 9"/>
          <p:cNvSpPr>
            <a:spLocks noChangeShapeType="1"/>
          </p:cNvSpPr>
          <p:nvPr/>
        </p:nvSpPr>
        <p:spPr bwMode="auto">
          <a:xfrm flipV="1">
            <a:off x="1335088" y="2405063"/>
            <a:ext cx="5341937" cy="1446212"/>
          </a:xfrm>
          <a:prstGeom prst="line">
            <a:avLst/>
          </a:prstGeom>
          <a:noFill/>
          <a:ln w="9360" cap="sq">
            <a:solidFill>
              <a:srgbClr val="FF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706" name="Line 10"/>
          <p:cNvSpPr>
            <a:spLocks noChangeShapeType="1"/>
          </p:cNvSpPr>
          <p:nvPr/>
        </p:nvSpPr>
        <p:spPr bwMode="auto">
          <a:xfrm flipV="1">
            <a:off x="3832225" y="3725863"/>
            <a:ext cx="4049713" cy="3136900"/>
          </a:xfrm>
          <a:prstGeom prst="line">
            <a:avLst/>
          </a:prstGeom>
          <a:noFill/>
          <a:ln w="9360" cap="sq">
            <a:solidFill>
              <a:srgbClr val="FF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707" name="Rectangle 11"/>
          <p:cNvSpPr>
            <a:spLocks noChangeArrowheads="1"/>
          </p:cNvSpPr>
          <p:nvPr/>
        </p:nvSpPr>
        <p:spPr bwMode="auto">
          <a:xfrm>
            <a:off x="6778625" y="2336800"/>
            <a:ext cx="1146175" cy="1320800"/>
          </a:xfrm>
          <a:prstGeom prst="rect">
            <a:avLst/>
          </a:prstGeom>
          <a:noFill/>
          <a:ln w="28440" cap="sq">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74620059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additive="repl">
                                        <p:cTn id="6" dur="1" fill="hold">
                                          <p:stCondLst>
                                            <p:cond delay="0"/>
                                          </p:stCondLst>
                                        </p:cTn>
                                        <p:tgtEl>
                                          <p:spTgt spid="29702"/>
                                        </p:tgtEl>
                                        <p:attrNameLst>
                                          <p:attrName>style.visibility</p:attrName>
                                        </p:attrNameLst>
                                      </p:cBhvr>
                                      <p:to>
                                        <p:strVal val="visible"/>
                                      </p:to>
                                    </p:set>
                                    <p:animEffect transition="in" filter="barn(inHorizontal)">
                                      <p:cBhvr additive="repl">
                                        <p:cTn id="7" dur="500"/>
                                        <p:tgtEl>
                                          <p:spTgt spid="29702"/>
                                        </p:tgtEl>
                                      </p:cBhvr>
                                    </p:animEffect>
                                  </p:childTnLst>
                                </p:cTn>
                              </p:par>
                              <p:par>
                                <p:cTn id="8" presetID="16" presetClass="entr" presetSubtype="26" fill="hold" grpId="0" nodeType="withEffect">
                                  <p:stCondLst>
                                    <p:cond delay="0"/>
                                  </p:stCondLst>
                                  <p:childTnLst>
                                    <p:set>
                                      <p:cBhvr additive="repl">
                                        <p:cTn id="9" dur="1" fill="hold">
                                          <p:stCondLst>
                                            <p:cond delay="0"/>
                                          </p:stCondLst>
                                        </p:cTn>
                                        <p:tgtEl>
                                          <p:spTgt spid="29701"/>
                                        </p:tgtEl>
                                        <p:attrNameLst>
                                          <p:attrName>style.visibility</p:attrName>
                                        </p:attrNameLst>
                                      </p:cBhvr>
                                      <p:to>
                                        <p:strVal val="visible"/>
                                      </p:to>
                                    </p:set>
                                    <p:animEffect transition="in" filter="barn(inHorizontal)">
                                      <p:cBhvr additive="repl">
                                        <p:cTn id="10" dur="500"/>
                                        <p:tgtEl>
                                          <p:spTgt spid="29701"/>
                                        </p:tgtEl>
                                      </p:cBhvr>
                                    </p:animEffect>
                                  </p:childTnLst>
                                </p:cTn>
                              </p:par>
                              <p:par>
                                <p:cTn id="11" presetID="16" presetClass="entr" presetSubtype="26" fill="hold" nodeType="withEffect">
                                  <p:stCondLst>
                                    <p:cond delay="0"/>
                                  </p:stCondLst>
                                  <p:childTnLst>
                                    <p:set>
                                      <p:cBhvr additive="repl">
                                        <p:cTn id="12" dur="1" fill="hold">
                                          <p:stCondLst>
                                            <p:cond delay="0"/>
                                          </p:stCondLst>
                                        </p:cTn>
                                        <p:tgtEl>
                                          <p:spTgt spid="29703"/>
                                        </p:tgtEl>
                                        <p:attrNameLst>
                                          <p:attrName>style.visibility</p:attrName>
                                        </p:attrNameLst>
                                      </p:cBhvr>
                                      <p:to>
                                        <p:strVal val="visible"/>
                                      </p:to>
                                    </p:set>
                                    <p:animEffect transition="in" filter="barn(inHorizontal)">
                                      <p:cBhvr additive="repl">
                                        <p:cTn id="13" dur="500"/>
                                        <p:tgtEl>
                                          <p:spTgt spid="29703"/>
                                        </p:tgtEl>
                                      </p:cBhvr>
                                    </p:animEffect>
                                  </p:childTnLst>
                                </p:cTn>
                              </p:par>
                              <p:par>
                                <p:cTn id="14" presetID="16" presetClass="entr" presetSubtype="26" fill="hold" grpId="0" nodeType="withEffect">
                                  <p:stCondLst>
                                    <p:cond delay="0"/>
                                  </p:stCondLst>
                                  <p:childTnLst>
                                    <p:set>
                                      <p:cBhvr additive="repl">
                                        <p:cTn id="15" dur="1" fill="hold">
                                          <p:stCondLst>
                                            <p:cond delay="0"/>
                                          </p:stCondLst>
                                        </p:cTn>
                                        <p:tgtEl>
                                          <p:spTgt spid="29700"/>
                                        </p:tgtEl>
                                        <p:attrNameLst>
                                          <p:attrName>style.visibility</p:attrName>
                                        </p:attrNameLst>
                                      </p:cBhvr>
                                      <p:to>
                                        <p:strVal val="visible"/>
                                      </p:to>
                                    </p:set>
                                    <p:animEffect transition="in" filter="barn(inHorizontal)">
                                      <p:cBhvr additive="repl">
                                        <p:cTn id="16" dur="500"/>
                                        <p:tgtEl>
                                          <p:spTgt spid="2970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fill="hold" grpId="0" nodeType="clickEffect">
                                  <p:stCondLst>
                                    <p:cond delay="0"/>
                                  </p:stCondLst>
                                  <p:childTnLst>
                                    <p:set>
                                      <p:cBhvr additive="repl">
                                        <p:cTn id="20" dur="indefinite" fill="hold">
                                          <p:stCondLst>
                                            <p:cond delay="0"/>
                                          </p:stCondLst>
                                        </p:cTn>
                                        <p:tgtEl>
                                          <p:spTgt spid="29707"/>
                                        </p:tgtEl>
                                        <p:attrNameLst>
                                          <p:attrName>style.visibility</p:attrName>
                                        </p:attrNameLst>
                                      </p:cBhvr>
                                      <p:to>
                                        <p:strVal val="visible"/>
                                      </p:to>
                                    </p:set>
                                    <p:animEffect transition="in" filter="fade">
                                      <p:cBhvr additive="repl">
                                        <p:cTn id="21" dur="500"/>
                                        <p:tgtEl>
                                          <p:spTgt spid="29707"/>
                                        </p:tgtEl>
                                      </p:cBhvr>
                                    </p:animEffect>
                                  </p:childTnLst>
                                </p:cTn>
                              </p:par>
                              <p:par>
                                <p:cTn id="22" presetID="10" presetClass="entr" fill="hold" grpId="0" nodeType="withEffect">
                                  <p:stCondLst>
                                    <p:cond delay="0"/>
                                  </p:stCondLst>
                                  <p:childTnLst>
                                    <p:set>
                                      <p:cBhvr additive="repl">
                                        <p:cTn id="23" dur="indefinite" fill="hold">
                                          <p:stCondLst>
                                            <p:cond delay="0"/>
                                          </p:stCondLst>
                                        </p:cTn>
                                        <p:tgtEl>
                                          <p:spTgt spid="29705"/>
                                        </p:tgtEl>
                                        <p:attrNameLst>
                                          <p:attrName>style.visibility</p:attrName>
                                        </p:attrNameLst>
                                      </p:cBhvr>
                                      <p:to>
                                        <p:strVal val="visible"/>
                                      </p:to>
                                    </p:set>
                                    <p:animEffect transition="in" filter="fade">
                                      <p:cBhvr additive="repl">
                                        <p:cTn id="24" dur="500"/>
                                        <p:tgtEl>
                                          <p:spTgt spid="29705"/>
                                        </p:tgtEl>
                                      </p:cBhvr>
                                    </p:animEffect>
                                  </p:childTnLst>
                                </p:cTn>
                              </p:par>
                              <p:par>
                                <p:cTn id="25" presetID="10" presetClass="entr" fill="hold" grpId="0" nodeType="withEffect">
                                  <p:stCondLst>
                                    <p:cond delay="0"/>
                                  </p:stCondLst>
                                  <p:childTnLst>
                                    <p:set>
                                      <p:cBhvr additive="repl">
                                        <p:cTn id="26" dur="indefinite" fill="hold">
                                          <p:stCondLst>
                                            <p:cond delay="0"/>
                                          </p:stCondLst>
                                        </p:cTn>
                                        <p:tgtEl>
                                          <p:spTgt spid="29706"/>
                                        </p:tgtEl>
                                        <p:attrNameLst>
                                          <p:attrName>style.visibility</p:attrName>
                                        </p:attrNameLst>
                                      </p:cBhvr>
                                      <p:to>
                                        <p:strVal val="visible"/>
                                      </p:to>
                                    </p:set>
                                    <p:animEffect transition="in" filter="fade">
                                      <p:cBhvr additive="repl">
                                        <p:cTn id="27" dur="500"/>
                                        <p:tgtEl>
                                          <p:spTgt spid="29706"/>
                                        </p:tgtEl>
                                      </p:cBhvr>
                                    </p:animEffect>
                                  </p:childTnLst>
                                </p:cTn>
                              </p:par>
                              <p:par>
                                <p:cTn id="28" presetID="10" presetClass="entr" fill="hold" nodeType="withEffect">
                                  <p:stCondLst>
                                    <p:cond delay="0"/>
                                  </p:stCondLst>
                                  <p:childTnLst>
                                    <p:set>
                                      <p:cBhvr additive="repl">
                                        <p:cTn id="29" dur="indefinite" fill="hold">
                                          <p:stCondLst>
                                            <p:cond delay="0"/>
                                          </p:stCondLst>
                                        </p:cTn>
                                        <p:tgtEl>
                                          <p:spTgt spid="29698"/>
                                        </p:tgtEl>
                                        <p:attrNameLst>
                                          <p:attrName>style.visibility</p:attrName>
                                        </p:attrNameLst>
                                      </p:cBhvr>
                                      <p:to>
                                        <p:strVal val="visible"/>
                                      </p:to>
                                    </p:set>
                                    <p:animEffect transition="in" filter="fade">
                                      <p:cBhvr additive="repl">
                                        <p:cTn id="30" dur="1000"/>
                                        <p:tgtEl>
                                          <p:spTgt spid="29698"/>
                                        </p:tgtEl>
                                      </p:cBhvr>
                                    </p:animEffect>
                                  </p:childTnLst>
                                </p:cTn>
                              </p:par>
                              <p:par>
                                <p:cTn id="31" presetID="10" presetClass="entr" fill="hold" nodeType="withEffect">
                                  <p:stCondLst>
                                    <p:cond delay="0"/>
                                  </p:stCondLst>
                                  <p:childTnLst>
                                    <p:set>
                                      <p:cBhvr additive="repl">
                                        <p:cTn id="32" dur="indefinite" fill="hold">
                                          <p:stCondLst>
                                            <p:cond delay="0"/>
                                          </p:stCondLst>
                                        </p:cTn>
                                        <p:tgtEl>
                                          <p:spTgt spid="29704"/>
                                        </p:tgtEl>
                                        <p:attrNameLst>
                                          <p:attrName>style.visibility</p:attrName>
                                        </p:attrNameLst>
                                      </p:cBhvr>
                                      <p:to>
                                        <p:strVal val="visible"/>
                                      </p:to>
                                    </p:set>
                                    <p:animEffect transition="in" filter="fade">
                                      <p:cBhvr additive="repl">
                                        <p:cTn id="33" dur="500"/>
                                        <p:tgtEl>
                                          <p:spTgt spid="29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nimBg="1"/>
      <p:bldP spid="29701" grpId="0" animBg="1"/>
      <p:bldP spid="29705" grpId="0" animBg="1"/>
      <p:bldP spid="29706" grpId="0" animBg="1"/>
      <p:bldP spid="2970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52728"/>
          </a:xfrm>
        </p:spPr>
        <p:txBody>
          <a:bodyPr>
            <a:normAutofit/>
          </a:bodyPr>
          <a:lstStyle/>
          <a:p>
            <a:pPr algn="ctr"/>
            <a:r>
              <a:rPr lang="en-US" sz="4000" dirty="0"/>
              <a:t>CHRONOLOGY OF PROPHETS</a:t>
            </a:r>
          </a:p>
        </p:txBody>
      </p:sp>
      <p:sp>
        <p:nvSpPr>
          <p:cNvPr id="3" name="Content Placeholder 2"/>
          <p:cNvSpPr>
            <a:spLocks noGrp="1"/>
          </p:cNvSpPr>
          <p:nvPr>
            <p:ph idx="1"/>
          </p:nvPr>
        </p:nvSpPr>
        <p:spPr>
          <a:xfrm>
            <a:off x="457200" y="1447800"/>
            <a:ext cx="8229600" cy="5082809"/>
          </a:xfrm>
        </p:spPr>
        <p:txBody>
          <a:bodyPr/>
          <a:lstStyle/>
          <a:p>
            <a:pPr>
              <a:buNone/>
            </a:pPr>
            <a:r>
              <a:rPr lang="en-US" dirty="0"/>
              <a:t>	    </a:t>
            </a:r>
            <a:r>
              <a:rPr lang="en-US" sz="2400" b="1" dirty="0"/>
              <a:t> </a:t>
            </a:r>
            <a:endParaRPr lang="en-US" sz="1800" b="1" dirty="0"/>
          </a:p>
        </p:txBody>
      </p:sp>
      <p:sp>
        <p:nvSpPr>
          <p:cNvPr id="133" name="Footer Placeholder 132"/>
          <p:cNvSpPr>
            <a:spLocks noGrp="1"/>
          </p:cNvSpPr>
          <p:nvPr>
            <p:ph type="ftr" sz="quarter" idx="11"/>
          </p:nvPr>
        </p:nvSpPr>
        <p:spPr/>
        <p:txBody>
          <a:bodyPr/>
          <a:lstStyle/>
          <a:p>
            <a:r>
              <a:rPr lang="en-US" sz="1050" dirty="0"/>
              <a:t>                                     From God's Masterwork - Swindoll</a:t>
            </a:r>
          </a:p>
        </p:txBody>
      </p:sp>
      <p:cxnSp>
        <p:nvCxnSpPr>
          <p:cNvPr id="5" name="Straight Connector 4"/>
          <p:cNvCxnSpPr/>
          <p:nvPr/>
        </p:nvCxnSpPr>
        <p:spPr>
          <a:xfrm rot="5400000">
            <a:off x="-1455420" y="3512820"/>
            <a:ext cx="4434840" cy="3048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6509004" y="3549396"/>
            <a:ext cx="4431792"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3" idx="0"/>
          </p:cNvCxnSpPr>
          <p:nvPr/>
        </p:nvCxnSpPr>
        <p:spPr>
          <a:xfrm rot="5400000" flipH="1" flipV="1">
            <a:off x="4594342" y="1882661"/>
            <a:ext cx="31519" cy="800100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47800" y="3505200"/>
            <a:ext cx="1447800" cy="400110"/>
          </a:xfrm>
          <a:prstGeom prst="rect">
            <a:avLst/>
          </a:prstGeom>
          <a:noFill/>
        </p:spPr>
        <p:txBody>
          <a:bodyPr wrap="square" rtlCol="0">
            <a:spAutoFit/>
          </a:bodyPr>
          <a:lstStyle/>
          <a:p>
            <a:r>
              <a:rPr lang="en-US" sz="2000" b="1" dirty="0"/>
              <a:t> </a:t>
            </a:r>
          </a:p>
        </p:txBody>
      </p:sp>
      <p:sp>
        <p:nvSpPr>
          <p:cNvPr id="77" name="TextBox 76"/>
          <p:cNvSpPr txBox="1"/>
          <p:nvPr/>
        </p:nvSpPr>
        <p:spPr>
          <a:xfrm>
            <a:off x="6477000" y="3429000"/>
            <a:ext cx="1371600" cy="369332"/>
          </a:xfrm>
          <a:prstGeom prst="rect">
            <a:avLst/>
          </a:prstGeom>
          <a:noFill/>
        </p:spPr>
        <p:txBody>
          <a:bodyPr wrap="square" rtlCol="0">
            <a:spAutoFit/>
          </a:bodyPr>
          <a:lstStyle/>
          <a:p>
            <a:r>
              <a:rPr lang="en-US" b="1" dirty="0"/>
              <a:t> </a:t>
            </a:r>
          </a:p>
        </p:txBody>
      </p:sp>
      <p:sp>
        <p:nvSpPr>
          <p:cNvPr id="84" name="TextBox 83"/>
          <p:cNvSpPr txBox="1"/>
          <p:nvPr/>
        </p:nvSpPr>
        <p:spPr>
          <a:xfrm>
            <a:off x="2244930" y="3921369"/>
            <a:ext cx="1232401" cy="369332"/>
          </a:xfrm>
          <a:prstGeom prst="rect">
            <a:avLst/>
          </a:prstGeom>
          <a:noFill/>
        </p:spPr>
        <p:txBody>
          <a:bodyPr wrap="square" rtlCol="0">
            <a:spAutoFit/>
          </a:bodyPr>
          <a:lstStyle/>
          <a:p>
            <a:r>
              <a:rPr lang="en-US" b="1" dirty="0"/>
              <a:t>   </a:t>
            </a:r>
            <a:r>
              <a:rPr lang="en-US" b="1" i="1" dirty="0"/>
              <a:t>Isaiah</a:t>
            </a:r>
          </a:p>
        </p:txBody>
      </p:sp>
      <p:sp>
        <p:nvSpPr>
          <p:cNvPr id="56" name="TextBox 55"/>
          <p:cNvSpPr txBox="1"/>
          <p:nvPr/>
        </p:nvSpPr>
        <p:spPr>
          <a:xfrm>
            <a:off x="1447800" y="1447800"/>
            <a:ext cx="2286000" cy="646331"/>
          </a:xfrm>
          <a:prstGeom prst="rect">
            <a:avLst/>
          </a:prstGeom>
          <a:noFill/>
        </p:spPr>
        <p:txBody>
          <a:bodyPr wrap="square" rtlCol="0">
            <a:spAutoFit/>
          </a:bodyPr>
          <a:lstStyle/>
          <a:p>
            <a:r>
              <a:rPr lang="en-US" dirty="0"/>
              <a:t>    </a:t>
            </a:r>
            <a:r>
              <a:rPr lang="en-US" b="1" dirty="0"/>
              <a:t> </a:t>
            </a:r>
          </a:p>
          <a:p>
            <a:r>
              <a:rPr lang="en-US" b="1" dirty="0"/>
              <a:t>             </a:t>
            </a:r>
            <a:endParaRPr lang="en-US" dirty="0"/>
          </a:p>
        </p:txBody>
      </p:sp>
      <p:sp>
        <p:nvSpPr>
          <p:cNvPr id="83" name="TextBox 82"/>
          <p:cNvSpPr txBox="1"/>
          <p:nvPr/>
        </p:nvSpPr>
        <p:spPr>
          <a:xfrm rot="10800000" flipV="1">
            <a:off x="0" y="5898921"/>
            <a:ext cx="1219200" cy="307777"/>
          </a:xfrm>
          <a:prstGeom prst="rect">
            <a:avLst/>
          </a:prstGeom>
          <a:noFill/>
        </p:spPr>
        <p:txBody>
          <a:bodyPr wrap="square" rtlCol="0">
            <a:spAutoFit/>
          </a:bodyPr>
          <a:lstStyle/>
          <a:p>
            <a:r>
              <a:rPr lang="en-US" sz="1400" b="1" i="1" dirty="0"/>
              <a:t>  </a:t>
            </a:r>
          </a:p>
        </p:txBody>
      </p:sp>
      <p:sp>
        <p:nvSpPr>
          <p:cNvPr id="110" name="TextBox 109"/>
          <p:cNvSpPr txBox="1"/>
          <p:nvPr/>
        </p:nvSpPr>
        <p:spPr>
          <a:xfrm>
            <a:off x="1524000" y="3505200"/>
            <a:ext cx="1305165" cy="307777"/>
          </a:xfrm>
          <a:prstGeom prst="rect">
            <a:avLst/>
          </a:prstGeom>
          <a:noFill/>
        </p:spPr>
        <p:txBody>
          <a:bodyPr wrap="square" rtlCol="0">
            <a:spAutoFit/>
          </a:bodyPr>
          <a:lstStyle/>
          <a:p>
            <a:r>
              <a:rPr lang="en-US" sz="1400" dirty="0"/>
              <a:t>  </a:t>
            </a:r>
          </a:p>
        </p:txBody>
      </p:sp>
      <p:sp>
        <p:nvSpPr>
          <p:cNvPr id="71" name="TextBox 70"/>
          <p:cNvSpPr txBox="1"/>
          <p:nvPr/>
        </p:nvSpPr>
        <p:spPr>
          <a:xfrm>
            <a:off x="0" y="4648200"/>
            <a:ext cx="1676400" cy="338554"/>
          </a:xfrm>
          <a:prstGeom prst="rect">
            <a:avLst/>
          </a:prstGeom>
          <a:noFill/>
        </p:spPr>
        <p:txBody>
          <a:bodyPr wrap="square" rtlCol="0">
            <a:spAutoFit/>
          </a:bodyPr>
          <a:lstStyle/>
          <a:p>
            <a:r>
              <a:rPr lang="en-US" sz="1600" b="1" i="1" dirty="0"/>
              <a:t>    </a:t>
            </a:r>
            <a:endParaRPr lang="en-US" b="1" i="1" dirty="0"/>
          </a:p>
        </p:txBody>
      </p:sp>
      <p:sp>
        <p:nvSpPr>
          <p:cNvPr id="132" name="TextBox 131"/>
          <p:cNvSpPr txBox="1"/>
          <p:nvPr/>
        </p:nvSpPr>
        <p:spPr>
          <a:xfrm>
            <a:off x="2356143" y="4238237"/>
            <a:ext cx="965613" cy="646331"/>
          </a:xfrm>
          <a:prstGeom prst="rect">
            <a:avLst/>
          </a:prstGeom>
          <a:noFill/>
        </p:spPr>
        <p:txBody>
          <a:bodyPr wrap="square" rtlCol="0">
            <a:spAutoFit/>
          </a:bodyPr>
          <a:lstStyle/>
          <a:p>
            <a:r>
              <a:rPr lang="en-US" dirty="0"/>
              <a:t>               Micah</a:t>
            </a:r>
          </a:p>
        </p:txBody>
      </p:sp>
      <p:sp>
        <p:nvSpPr>
          <p:cNvPr id="144" name="TextBox 143"/>
          <p:cNvSpPr txBox="1"/>
          <p:nvPr/>
        </p:nvSpPr>
        <p:spPr>
          <a:xfrm>
            <a:off x="5486400" y="3962400"/>
            <a:ext cx="2362200" cy="369332"/>
          </a:xfrm>
          <a:prstGeom prst="rect">
            <a:avLst/>
          </a:prstGeom>
          <a:noFill/>
        </p:spPr>
        <p:txBody>
          <a:bodyPr wrap="square" rtlCol="0">
            <a:spAutoFit/>
          </a:bodyPr>
          <a:lstStyle/>
          <a:p>
            <a:r>
              <a:rPr lang="en-US" dirty="0"/>
              <a:t>       </a:t>
            </a:r>
          </a:p>
        </p:txBody>
      </p:sp>
      <p:sp>
        <p:nvSpPr>
          <p:cNvPr id="145" name="TextBox 144"/>
          <p:cNvSpPr txBox="1"/>
          <p:nvPr/>
        </p:nvSpPr>
        <p:spPr>
          <a:xfrm>
            <a:off x="3276600" y="1524000"/>
            <a:ext cx="1676400" cy="369332"/>
          </a:xfrm>
          <a:prstGeom prst="rect">
            <a:avLst/>
          </a:prstGeom>
          <a:noFill/>
        </p:spPr>
        <p:txBody>
          <a:bodyPr wrap="square" rtlCol="0">
            <a:spAutoFit/>
          </a:bodyPr>
          <a:lstStyle/>
          <a:p>
            <a:r>
              <a:rPr lang="en-US" b="1" dirty="0"/>
              <a:t>                        </a:t>
            </a:r>
            <a:endParaRPr lang="en-US" b="1" i="1" dirty="0"/>
          </a:p>
        </p:txBody>
      </p:sp>
      <p:sp>
        <p:nvSpPr>
          <p:cNvPr id="146" name="TextBox 145"/>
          <p:cNvSpPr txBox="1"/>
          <p:nvPr/>
        </p:nvSpPr>
        <p:spPr>
          <a:xfrm>
            <a:off x="5562600" y="1524000"/>
            <a:ext cx="2286000" cy="369332"/>
          </a:xfrm>
          <a:prstGeom prst="rect">
            <a:avLst/>
          </a:prstGeom>
          <a:noFill/>
        </p:spPr>
        <p:txBody>
          <a:bodyPr wrap="square" rtlCol="0">
            <a:spAutoFit/>
          </a:bodyPr>
          <a:lstStyle/>
          <a:p>
            <a:r>
              <a:rPr lang="en-US" b="1" i="1" dirty="0"/>
              <a:t>         </a:t>
            </a:r>
          </a:p>
        </p:txBody>
      </p:sp>
      <p:sp>
        <p:nvSpPr>
          <p:cNvPr id="155" name="TextBox 154"/>
          <p:cNvSpPr txBox="1"/>
          <p:nvPr/>
        </p:nvSpPr>
        <p:spPr>
          <a:xfrm>
            <a:off x="6781800" y="2133600"/>
            <a:ext cx="1600200" cy="338554"/>
          </a:xfrm>
          <a:prstGeom prst="rect">
            <a:avLst/>
          </a:prstGeom>
          <a:noFill/>
        </p:spPr>
        <p:txBody>
          <a:bodyPr wrap="square" rtlCol="0">
            <a:spAutoFit/>
          </a:bodyPr>
          <a:lstStyle/>
          <a:p>
            <a:r>
              <a:rPr lang="en-US" sz="1600" dirty="0"/>
              <a:t> </a:t>
            </a:r>
          </a:p>
        </p:txBody>
      </p:sp>
      <p:sp>
        <p:nvSpPr>
          <p:cNvPr id="188" name="TextBox 187"/>
          <p:cNvSpPr txBox="1"/>
          <p:nvPr/>
        </p:nvSpPr>
        <p:spPr>
          <a:xfrm>
            <a:off x="5257800" y="4343400"/>
            <a:ext cx="2819400" cy="369332"/>
          </a:xfrm>
          <a:prstGeom prst="rect">
            <a:avLst/>
          </a:prstGeom>
          <a:noFill/>
        </p:spPr>
        <p:txBody>
          <a:bodyPr wrap="square" rtlCol="0">
            <a:spAutoFit/>
          </a:bodyPr>
          <a:lstStyle/>
          <a:p>
            <a:r>
              <a:rPr lang="en-US" dirty="0"/>
              <a:t> </a:t>
            </a:r>
          </a:p>
        </p:txBody>
      </p:sp>
      <p:cxnSp>
        <p:nvCxnSpPr>
          <p:cNvPr id="67" name="Straight Connector 66"/>
          <p:cNvCxnSpPr/>
          <p:nvPr/>
        </p:nvCxnSpPr>
        <p:spPr>
          <a:xfrm rot="5400000">
            <a:off x="-152400" y="3505200"/>
            <a:ext cx="4419600" cy="3048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2" name="Parallelogram 121"/>
          <p:cNvSpPr/>
          <p:nvPr/>
        </p:nvSpPr>
        <p:spPr>
          <a:xfrm rot="153179">
            <a:off x="5187147" y="1403804"/>
            <a:ext cx="526083" cy="442291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solidFill>
                  <a:schemeClr val="tx1"/>
                </a:solidFill>
                <a:latin typeface="Abadi MT Condensed Extra Bold" charset="0"/>
                <a:ea typeface="Abadi MT Condensed Extra Bold" charset="0"/>
                <a:cs typeface="Abadi MT Condensed Extra Bold" charset="0"/>
              </a:rPr>
              <a:t>Babylonian Exile- Judah 586 </a:t>
            </a:r>
          </a:p>
        </p:txBody>
      </p:sp>
      <p:cxnSp>
        <p:nvCxnSpPr>
          <p:cNvPr id="150" name="Straight Connector 149"/>
          <p:cNvCxnSpPr/>
          <p:nvPr/>
        </p:nvCxnSpPr>
        <p:spPr>
          <a:xfrm>
            <a:off x="762000" y="3505200"/>
            <a:ext cx="3200400"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164" name="TextBox 163"/>
          <p:cNvSpPr txBox="1"/>
          <p:nvPr/>
        </p:nvSpPr>
        <p:spPr>
          <a:xfrm>
            <a:off x="0" y="2590800"/>
            <a:ext cx="921418" cy="369332"/>
          </a:xfrm>
          <a:prstGeom prst="rect">
            <a:avLst/>
          </a:prstGeom>
          <a:noFill/>
        </p:spPr>
        <p:txBody>
          <a:bodyPr wrap="square" rtlCol="0">
            <a:spAutoFit/>
          </a:bodyPr>
          <a:lstStyle/>
          <a:p>
            <a:r>
              <a:rPr lang="en-US" dirty="0"/>
              <a:t>Israel</a:t>
            </a:r>
          </a:p>
        </p:txBody>
      </p:sp>
      <p:sp>
        <p:nvSpPr>
          <p:cNvPr id="165" name="TextBox 164"/>
          <p:cNvSpPr txBox="1"/>
          <p:nvPr/>
        </p:nvSpPr>
        <p:spPr>
          <a:xfrm>
            <a:off x="-31899" y="4052771"/>
            <a:ext cx="980729" cy="369332"/>
          </a:xfrm>
          <a:prstGeom prst="rect">
            <a:avLst/>
          </a:prstGeom>
          <a:noFill/>
        </p:spPr>
        <p:txBody>
          <a:bodyPr wrap="square" rtlCol="0">
            <a:spAutoFit/>
          </a:bodyPr>
          <a:lstStyle/>
          <a:p>
            <a:r>
              <a:rPr lang="en-US" dirty="0"/>
              <a:t>Judah</a:t>
            </a:r>
          </a:p>
        </p:txBody>
      </p:sp>
      <p:sp>
        <p:nvSpPr>
          <p:cNvPr id="166" name="TextBox 165"/>
          <p:cNvSpPr txBox="1"/>
          <p:nvPr/>
        </p:nvSpPr>
        <p:spPr>
          <a:xfrm>
            <a:off x="838200" y="1447800"/>
            <a:ext cx="1330530" cy="923330"/>
          </a:xfrm>
          <a:prstGeom prst="rect">
            <a:avLst/>
          </a:prstGeom>
          <a:noFill/>
        </p:spPr>
        <p:txBody>
          <a:bodyPr wrap="square" rtlCol="0">
            <a:spAutoFit/>
          </a:bodyPr>
          <a:lstStyle/>
          <a:p>
            <a:pPr algn="ctr"/>
            <a:r>
              <a:rPr lang="en-US" b="1" dirty="0">
                <a:latin typeface="Abadi MT Condensed Extra Bold" charset="0"/>
                <a:ea typeface="Abadi MT Condensed Extra Bold" charset="0"/>
                <a:cs typeface="Abadi MT Condensed Extra Bold" charset="0"/>
              </a:rPr>
              <a:t>9</a:t>
            </a:r>
            <a:r>
              <a:rPr lang="en-US" b="1" baseline="30000" dirty="0">
                <a:latin typeface="Abadi MT Condensed Extra Bold" charset="0"/>
                <a:ea typeface="Abadi MT Condensed Extra Bold" charset="0"/>
                <a:cs typeface="Abadi MT Condensed Extra Bold" charset="0"/>
              </a:rPr>
              <a:t>th</a:t>
            </a:r>
            <a:r>
              <a:rPr lang="en-US" b="1" dirty="0">
                <a:latin typeface="Abadi MT Condensed Extra Bold" charset="0"/>
                <a:ea typeface="Abadi MT Condensed Extra Bold" charset="0"/>
                <a:cs typeface="Abadi MT Condensed Extra Bold" charset="0"/>
              </a:rPr>
              <a:t> Century</a:t>
            </a:r>
          </a:p>
          <a:p>
            <a:pPr algn="ctr"/>
            <a:r>
              <a:rPr lang="en-US" b="1" dirty="0">
                <a:latin typeface="Abadi MT Condensed Extra Bold" charset="0"/>
                <a:ea typeface="Abadi MT Condensed Extra Bold" charset="0"/>
                <a:cs typeface="Abadi MT Condensed Extra Bold" charset="0"/>
              </a:rPr>
              <a:t>  Prophets</a:t>
            </a:r>
          </a:p>
        </p:txBody>
      </p:sp>
      <p:sp>
        <p:nvSpPr>
          <p:cNvPr id="167" name="TextBox 166"/>
          <p:cNvSpPr txBox="1"/>
          <p:nvPr/>
        </p:nvSpPr>
        <p:spPr>
          <a:xfrm>
            <a:off x="2286000" y="1447800"/>
            <a:ext cx="1846413" cy="646331"/>
          </a:xfrm>
          <a:prstGeom prst="rect">
            <a:avLst/>
          </a:prstGeom>
          <a:noFill/>
        </p:spPr>
        <p:txBody>
          <a:bodyPr wrap="square" rtlCol="0">
            <a:spAutoFit/>
          </a:bodyPr>
          <a:lstStyle/>
          <a:p>
            <a:r>
              <a:rPr lang="en-US" b="1" dirty="0">
                <a:latin typeface="Abadi MT Condensed Extra Bold" charset="0"/>
                <a:ea typeface="Abadi MT Condensed Extra Bold" charset="0"/>
                <a:cs typeface="Abadi MT Condensed Extra Bold" charset="0"/>
              </a:rPr>
              <a:t>8</a:t>
            </a:r>
            <a:r>
              <a:rPr lang="en-US" b="1" baseline="30000" dirty="0">
                <a:latin typeface="Abadi MT Condensed Extra Bold" charset="0"/>
                <a:ea typeface="Abadi MT Condensed Extra Bold" charset="0"/>
                <a:cs typeface="Abadi MT Condensed Extra Bold" charset="0"/>
              </a:rPr>
              <a:t>th</a:t>
            </a:r>
            <a:r>
              <a:rPr lang="en-US" b="1" dirty="0">
                <a:latin typeface="Abadi MT Condensed Extra Bold" charset="0"/>
                <a:ea typeface="Abadi MT Condensed Extra Bold" charset="0"/>
                <a:cs typeface="Abadi MT Condensed Extra Bold" charset="0"/>
              </a:rPr>
              <a:t> Century</a:t>
            </a:r>
          </a:p>
          <a:p>
            <a:r>
              <a:rPr lang="en-US" b="1" dirty="0">
                <a:latin typeface="Abadi MT Condensed Extra Bold" charset="0"/>
                <a:ea typeface="Abadi MT Condensed Extra Bold" charset="0"/>
                <a:cs typeface="Abadi MT Condensed Extra Bold" charset="0"/>
              </a:rPr>
              <a:t>  Prophets</a:t>
            </a:r>
          </a:p>
        </p:txBody>
      </p:sp>
      <p:sp>
        <p:nvSpPr>
          <p:cNvPr id="168" name="TextBox 167"/>
          <p:cNvSpPr txBox="1"/>
          <p:nvPr/>
        </p:nvSpPr>
        <p:spPr>
          <a:xfrm>
            <a:off x="3889738" y="1447800"/>
            <a:ext cx="1600200" cy="923330"/>
          </a:xfrm>
          <a:prstGeom prst="rect">
            <a:avLst/>
          </a:prstGeom>
          <a:noFill/>
        </p:spPr>
        <p:txBody>
          <a:bodyPr wrap="square" rtlCol="0">
            <a:spAutoFit/>
          </a:bodyPr>
          <a:lstStyle/>
          <a:p>
            <a:pPr algn="ctr"/>
            <a:r>
              <a:rPr lang="en-US" b="1" dirty="0"/>
              <a:t> </a:t>
            </a:r>
            <a:r>
              <a:rPr lang="en-US" b="1" dirty="0">
                <a:latin typeface="Abadi MT Condensed Extra Bold" charset="0"/>
                <a:ea typeface="Abadi MT Condensed Extra Bold" charset="0"/>
                <a:cs typeface="Abadi MT Condensed Extra Bold" charset="0"/>
              </a:rPr>
              <a:t>7</a:t>
            </a:r>
            <a:r>
              <a:rPr lang="en-US" b="1" baseline="30000" dirty="0">
                <a:latin typeface="Abadi MT Condensed Extra Bold" charset="0"/>
                <a:ea typeface="Abadi MT Condensed Extra Bold" charset="0"/>
                <a:cs typeface="Abadi MT Condensed Extra Bold" charset="0"/>
              </a:rPr>
              <a:t>th</a:t>
            </a:r>
            <a:r>
              <a:rPr lang="en-US" b="1" dirty="0">
                <a:latin typeface="Abadi MT Condensed Extra Bold" charset="0"/>
                <a:ea typeface="Abadi MT Condensed Extra Bold" charset="0"/>
                <a:cs typeface="Abadi MT Condensed Extra Bold" charset="0"/>
              </a:rPr>
              <a:t> &amp;  6</a:t>
            </a:r>
            <a:r>
              <a:rPr lang="en-US" b="1" baseline="30000" dirty="0">
                <a:latin typeface="Abadi MT Condensed Extra Bold" charset="0"/>
                <a:ea typeface="Abadi MT Condensed Extra Bold" charset="0"/>
                <a:cs typeface="Abadi MT Condensed Extra Bold" charset="0"/>
              </a:rPr>
              <a:t>TH</a:t>
            </a:r>
            <a:r>
              <a:rPr lang="en-US" b="1" dirty="0">
                <a:latin typeface="Abadi MT Condensed Extra Bold" charset="0"/>
                <a:ea typeface="Abadi MT Condensed Extra Bold" charset="0"/>
                <a:cs typeface="Abadi MT Condensed Extra Bold" charset="0"/>
              </a:rPr>
              <a:t> </a:t>
            </a:r>
          </a:p>
          <a:p>
            <a:pPr algn="ctr"/>
            <a:r>
              <a:rPr lang="en-US" b="1" dirty="0">
                <a:latin typeface="Abadi MT Condensed Extra Bold" charset="0"/>
                <a:ea typeface="Abadi MT Condensed Extra Bold" charset="0"/>
                <a:cs typeface="Abadi MT Condensed Extra Bold" charset="0"/>
              </a:rPr>
              <a:t> Century</a:t>
            </a:r>
          </a:p>
          <a:p>
            <a:pPr algn="ctr"/>
            <a:r>
              <a:rPr lang="en-US" b="1" dirty="0">
                <a:latin typeface="Abadi MT Condensed Extra Bold" charset="0"/>
                <a:ea typeface="Abadi MT Condensed Extra Bold" charset="0"/>
                <a:cs typeface="Abadi MT Condensed Extra Bold" charset="0"/>
              </a:rPr>
              <a:t> Prophets</a:t>
            </a:r>
          </a:p>
        </p:txBody>
      </p:sp>
      <p:sp>
        <p:nvSpPr>
          <p:cNvPr id="169" name="TextBox 168"/>
          <p:cNvSpPr txBox="1"/>
          <p:nvPr/>
        </p:nvSpPr>
        <p:spPr>
          <a:xfrm>
            <a:off x="5791201" y="1447800"/>
            <a:ext cx="1600200" cy="646331"/>
          </a:xfrm>
          <a:prstGeom prst="rect">
            <a:avLst/>
          </a:prstGeom>
          <a:noFill/>
        </p:spPr>
        <p:txBody>
          <a:bodyPr wrap="square" rtlCol="0">
            <a:spAutoFit/>
          </a:bodyPr>
          <a:lstStyle/>
          <a:p>
            <a:r>
              <a:rPr lang="en-US" b="1" dirty="0"/>
              <a:t>      Exilic </a:t>
            </a:r>
          </a:p>
          <a:p>
            <a:r>
              <a:rPr lang="en-US" b="1" dirty="0"/>
              <a:t>   </a:t>
            </a:r>
            <a:r>
              <a:rPr lang="en-US" b="1" dirty="0">
                <a:latin typeface="Abadi MT Condensed Extra Bold" charset="0"/>
                <a:ea typeface="Abadi MT Condensed Extra Bold" charset="0"/>
                <a:cs typeface="Abadi MT Condensed Extra Bold" charset="0"/>
              </a:rPr>
              <a:t>Prophets</a:t>
            </a:r>
          </a:p>
        </p:txBody>
      </p:sp>
      <p:sp>
        <p:nvSpPr>
          <p:cNvPr id="170" name="TextBox 169"/>
          <p:cNvSpPr txBox="1"/>
          <p:nvPr/>
        </p:nvSpPr>
        <p:spPr>
          <a:xfrm>
            <a:off x="838200" y="3925710"/>
            <a:ext cx="1461001" cy="923330"/>
          </a:xfrm>
          <a:prstGeom prst="rect">
            <a:avLst/>
          </a:prstGeom>
          <a:noFill/>
        </p:spPr>
        <p:txBody>
          <a:bodyPr wrap="square" rtlCol="0">
            <a:spAutoFit/>
          </a:bodyPr>
          <a:lstStyle/>
          <a:p>
            <a:r>
              <a:rPr lang="en-US" dirty="0"/>
              <a:t>Obadiah</a:t>
            </a:r>
          </a:p>
          <a:p>
            <a:endParaRPr lang="en-US" dirty="0"/>
          </a:p>
          <a:p>
            <a:r>
              <a:rPr lang="en-US" dirty="0"/>
              <a:t>    Joel</a:t>
            </a:r>
          </a:p>
        </p:txBody>
      </p:sp>
      <p:cxnSp>
        <p:nvCxnSpPr>
          <p:cNvPr id="172" name="Straight Connector 171"/>
          <p:cNvCxnSpPr/>
          <p:nvPr/>
        </p:nvCxnSpPr>
        <p:spPr>
          <a:xfrm>
            <a:off x="980729" y="4343400"/>
            <a:ext cx="609600" cy="0"/>
          </a:xfrm>
          <a:prstGeom prst="line">
            <a:avLst/>
          </a:prstGeom>
        </p:spPr>
        <p:style>
          <a:lnRef idx="1">
            <a:schemeClr val="accent1"/>
          </a:lnRef>
          <a:fillRef idx="0">
            <a:schemeClr val="accent1"/>
          </a:fillRef>
          <a:effectRef idx="0">
            <a:schemeClr val="accent1"/>
          </a:effectRef>
          <a:fontRef idx="minor">
            <a:schemeClr val="tx1"/>
          </a:fontRef>
        </p:style>
      </p:cxnSp>
      <p:sp>
        <p:nvSpPr>
          <p:cNvPr id="180" name="TextBox 179"/>
          <p:cNvSpPr txBox="1"/>
          <p:nvPr/>
        </p:nvSpPr>
        <p:spPr>
          <a:xfrm>
            <a:off x="2362200" y="2331976"/>
            <a:ext cx="1143001" cy="953554"/>
          </a:xfrm>
          <a:prstGeom prst="rect">
            <a:avLst/>
          </a:prstGeom>
          <a:noFill/>
        </p:spPr>
        <p:txBody>
          <a:bodyPr wrap="square" rtlCol="0">
            <a:spAutoFit/>
          </a:bodyPr>
          <a:lstStyle/>
          <a:p>
            <a:r>
              <a:rPr lang="en-US" dirty="0"/>
              <a:t>Jonah</a:t>
            </a:r>
          </a:p>
          <a:p>
            <a:r>
              <a:rPr lang="en-US" dirty="0"/>
              <a:t>Amos</a:t>
            </a:r>
          </a:p>
          <a:p>
            <a:r>
              <a:rPr lang="en-US" dirty="0"/>
              <a:t>Hosea</a:t>
            </a:r>
          </a:p>
        </p:txBody>
      </p:sp>
      <p:cxnSp>
        <p:nvCxnSpPr>
          <p:cNvPr id="182" name="Straight Connector 181"/>
          <p:cNvCxnSpPr/>
          <p:nvPr/>
        </p:nvCxnSpPr>
        <p:spPr>
          <a:xfrm>
            <a:off x="2514600" y="26670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2514600" y="29718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2489927" y="3261690"/>
            <a:ext cx="533400" cy="0"/>
          </a:xfrm>
          <a:prstGeom prst="line">
            <a:avLst/>
          </a:prstGeom>
        </p:spPr>
        <p:style>
          <a:lnRef idx="1">
            <a:schemeClr val="accent1"/>
          </a:lnRef>
          <a:fillRef idx="0">
            <a:schemeClr val="accent1"/>
          </a:fillRef>
          <a:effectRef idx="0">
            <a:schemeClr val="accent1"/>
          </a:effectRef>
          <a:fontRef idx="minor">
            <a:schemeClr val="tx1"/>
          </a:fontRef>
        </p:style>
      </p:cxnSp>
      <p:sp>
        <p:nvSpPr>
          <p:cNvPr id="192" name="TextBox 191"/>
          <p:cNvSpPr txBox="1"/>
          <p:nvPr/>
        </p:nvSpPr>
        <p:spPr>
          <a:xfrm>
            <a:off x="3973689" y="3908778"/>
            <a:ext cx="1967779" cy="1477328"/>
          </a:xfrm>
          <a:prstGeom prst="rect">
            <a:avLst/>
          </a:prstGeom>
          <a:noFill/>
        </p:spPr>
        <p:txBody>
          <a:bodyPr wrap="square" rtlCol="0">
            <a:spAutoFit/>
          </a:bodyPr>
          <a:lstStyle/>
          <a:p>
            <a:r>
              <a:rPr lang="en-US" b="1" i="1" dirty="0"/>
              <a:t>Isaiah</a:t>
            </a:r>
          </a:p>
          <a:p>
            <a:r>
              <a:rPr lang="en-US" dirty="0"/>
              <a:t>Nahum</a:t>
            </a:r>
          </a:p>
          <a:p>
            <a:r>
              <a:rPr lang="en-US" dirty="0"/>
              <a:t>Zephaniah</a:t>
            </a:r>
          </a:p>
          <a:p>
            <a:r>
              <a:rPr lang="en-US" dirty="0"/>
              <a:t>Habakkuk</a:t>
            </a:r>
          </a:p>
          <a:p>
            <a:r>
              <a:rPr lang="en-US" b="1" i="1" dirty="0"/>
              <a:t>Jeremiah</a:t>
            </a:r>
          </a:p>
        </p:txBody>
      </p:sp>
      <p:cxnSp>
        <p:nvCxnSpPr>
          <p:cNvPr id="195" name="Straight Connector 194"/>
          <p:cNvCxnSpPr/>
          <p:nvPr/>
        </p:nvCxnSpPr>
        <p:spPr>
          <a:xfrm>
            <a:off x="4114800" y="41910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4114800" y="4495800"/>
            <a:ext cx="83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4038600" y="4724400"/>
            <a:ext cx="914400" cy="0"/>
          </a:xfrm>
          <a:prstGeom prst="line">
            <a:avLst/>
          </a:prstGeom>
        </p:spPr>
        <p:style>
          <a:lnRef idx="1">
            <a:schemeClr val="accent1"/>
          </a:lnRef>
          <a:fillRef idx="0">
            <a:schemeClr val="accent1"/>
          </a:fillRef>
          <a:effectRef idx="0">
            <a:schemeClr val="accent1"/>
          </a:effectRef>
          <a:fontRef idx="minor">
            <a:schemeClr val="tx1"/>
          </a:fontRef>
        </p:style>
      </p:cxnSp>
      <p:sp>
        <p:nvSpPr>
          <p:cNvPr id="209" name="TextBox 208"/>
          <p:cNvSpPr txBox="1"/>
          <p:nvPr/>
        </p:nvSpPr>
        <p:spPr>
          <a:xfrm>
            <a:off x="5791200" y="2514600"/>
            <a:ext cx="1219201" cy="646331"/>
          </a:xfrm>
          <a:prstGeom prst="rect">
            <a:avLst/>
          </a:prstGeom>
          <a:noFill/>
        </p:spPr>
        <p:txBody>
          <a:bodyPr wrap="square" rtlCol="0">
            <a:spAutoFit/>
          </a:bodyPr>
          <a:lstStyle/>
          <a:p>
            <a:r>
              <a:rPr lang="en-US" dirty="0"/>
              <a:t>    </a:t>
            </a:r>
            <a:r>
              <a:rPr lang="en-US" b="1" i="1" dirty="0"/>
              <a:t>Daniel</a:t>
            </a:r>
          </a:p>
          <a:p>
            <a:r>
              <a:rPr lang="en-US" dirty="0"/>
              <a:t>    </a:t>
            </a:r>
            <a:r>
              <a:rPr lang="en-US" b="1" i="1" dirty="0"/>
              <a:t>Ezekiel</a:t>
            </a:r>
          </a:p>
        </p:txBody>
      </p:sp>
      <p:cxnSp>
        <p:nvCxnSpPr>
          <p:cNvPr id="230" name="Straight Connector 229"/>
          <p:cNvCxnSpPr/>
          <p:nvPr/>
        </p:nvCxnSpPr>
        <p:spPr>
          <a:xfrm rot="5400000">
            <a:off x="4985004" y="3549396"/>
            <a:ext cx="4355592" cy="3048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35" name="TextBox 234"/>
          <p:cNvSpPr txBox="1"/>
          <p:nvPr/>
        </p:nvSpPr>
        <p:spPr>
          <a:xfrm>
            <a:off x="7391400" y="1447800"/>
            <a:ext cx="1368143" cy="646331"/>
          </a:xfrm>
          <a:prstGeom prst="rect">
            <a:avLst/>
          </a:prstGeom>
          <a:noFill/>
        </p:spPr>
        <p:txBody>
          <a:bodyPr wrap="square" rtlCol="0">
            <a:spAutoFit/>
          </a:bodyPr>
          <a:lstStyle/>
          <a:p>
            <a:r>
              <a:rPr lang="en-US" b="1" dirty="0"/>
              <a:t>Postexilic</a:t>
            </a:r>
          </a:p>
          <a:p>
            <a:r>
              <a:rPr lang="en-US" b="1" dirty="0">
                <a:latin typeface="Abadi MT Condensed Extra Bold" charset="0"/>
                <a:ea typeface="Abadi MT Condensed Extra Bold" charset="0"/>
                <a:cs typeface="Abadi MT Condensed Extra Bold" charset="0"/>
              </a:rPr>
              <a:t>Prophets</a:t>
            </a:r>
          </a:p>
        </p:txBody>
      </p:sp>
      <p:sp>
        <p:nvSpPr>
          <p:cNvPr id="236" name="TextBox 235"/>
          <p:cNvSpPr txBox="1"/>
          <p:nvPr/>
        </p:nvSpPr>
        <p:spPr>
          <a:xfrm>
            <a:off x="7391400" y="2438400"/>
            <a:ext cx="1292456" cy="923330"/>
          </a:xfrm>
          <a:prstGeom prst="rect">
            <a:avLst/>
          </a:prstGeom>
          <a:noFill/>
        </p:spPr>
        <p:txBody>
          <a:bodyPr wrap="square" rtlCol="0">
            <a:spAutoFit/>
          </a:bodyPr>
          <a:lstStyle/>
          <a:p>
            <a:r>
              <a:rPr lang="en-US" dirty="0"/>
              <a:t>  Haggai</a:t>
            </a:r>
          </a:p>
          <a:p>
            <a:r>
              <a:rPr lang="en-US" dirty="0"/>
              <a:t>Zechariah</a:t>
            </a:r>
          </a:p>
          <a:p>
            <a:r>
              <a:rPr lang="en-US" dirty="0"/>
              <a:t>  Malachi</a:t>
            </a:r>
          </a:p>
        </p:txBody>
      </p:sp>
      <p:cxnSp>
        <p:nvCxnSpPr>
          <p:cNvPr id="238" name="Straight Connector 237"/>
          <p:cNvCxnSpPr/>
          <p:nvPr/>
        </p:nvCxnSpPr>
        <p:spPr>
          <a:xfrm>
            <a:off x="7620000" y="27432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7467600" y="30480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620000" y="336173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1120770" y="4902590"/>
            <a:ext cx="375725" cy="13680"/>
          </a:xfrm>
          <a:prstGeom prst="line">
            <a:avLst/>
          </a:prstGeom>
        </p:spPr>
        <p:style>
          <a:lnRef idx="1">
            <a:schemeClr val="accent1"/>
          </a:lnRef>
          <a:fillRef idx="0">
            <a:schemeClr val="accent1"/>
          </a:fillRef>
          <a:effectRef idx="0">
            <a:schemeClr val="accent1"/>
          </a:effectRef>
          <a:fontRef idx="minor">
            <a:schemeClr val="tx1"/>
          </a:fontRef>
        </p:style>
      </p:cxnSp>
      <p:sp>
        <p:nvSpPr>
          <p:cNvPr id="121" name="Parallelogram 120"/>
          <p:cNvSpPr/>
          <p:nvPr/>
        </p:nvSpPr>
        <p:spPr>
          <a:xfrm rot="175213">
            <a:off x="3541756" y="1404449"/>
            <a:ext cx="512287" cy="4439597"/>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solidFill>
                  <a:schemeClr val="tx1"/>
                </a:solidFill>
                <a:latin typeface="Abadi MT Condensed Extra Bold" charset="0"/>
                <a:ea typeface="Abadi MT Condensed Extra Bold" charset="0"/>
                <a:cs typeface="Abadi MT Condensed Extra Bold" charset="0"/>
              </a:rPr>
              <a:t>Assyrian Exile - Israel  722 BC  </a:t>
            </a:r>
          </a:p>
        </p:txBody>
      </p:sp>
      <p:sp>
        <p:nvSpPr>
          <p:cNvPr id="6" name="TextBox 5"/>
          <p:cNvSpPr txBox="1"/>
          <p:nvPr/>
        </p:nvSpPr>
        <p:spPr>
          <a:xfrm>
            <a:off x="609600" y="6060549"/>
            <a:ext cx="2783134" cy="338554"/>
          </a:xfrm>
          <a:prstGeom prst="rect">
            <a:avLst/>
          </a:prstGeom>
          <a:noFill/>
        </p:spPr>
        <p:txBody>
          <a:bodyPr wrap="none" rtlCol="0">
            <a:spAutoFit/>
          </a:bodyPr>
          <a:lstStyle/>
          <a:p>
            <a:r>
              <a:rPr lang="en-US" sz="1600" b="1" dirty="0"/>
              <a:t>Major prophets in bold  </a:t>
            </a:r>
            <a:r>
              <a:rPr lang="en-US" sz="1600" b="1" i="1" dirty="0"/>
              <a:t>italics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idx="12"/>
          </p:nvPr>
        </p:nvSpPr>
        <p:spPr/>
        <p:txBody>
          <a:bodyPr/>
          <a:lstStyle/>
          <a:p>
            <a:fld id="{585CB7E8-2783-45C1-8DAF-B514732C1B47}" type="slidenum">
              <a:rPr lang="en-US" altLang="en-US"/>
              <a:pPr/>
              <a:t>30</a:t>
            </a:fld>
            <a:endParaRPr lang="en-US" altLang="en-US"/>
          </a:p>
        </p:txBody>
      </p:sp>
      <p:pic>
        <p:nvPicPr>
          <p:cNvPr id="307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8850" y="3481388"/>
            <a:ext cx="3697288" cy="2503487"/>
          </a:xfrm>
          <a:prstGeom prst="rect">
            <a:avLst/>
          </a:prstGeom>
          <a:noFill/>
          <a:ln w="9360" cap="sq">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18025" cy="2990850"/>
          </a:xfrm>
          <a:prstGeom prst="rect">
            <a:avLst/>
          </a:prstGeom>
          <a:noFill/>
          <a:ln w="9360" cap="sq">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95675"/>
            <a:ext cx="4519613" cy="2867025"/>
          </a:xfrm>
          <a:prstGeom prst="rect">
            <a:avLst/>
          </a:prstGeom>
          <a:noFill/>
          <a:ln w="9360" cap="sq">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0"/>
            <a:ext cx="4572000" cy="3038475"/>
          </a:xfrm>
          <a:prstGeom prst="rect">
            <a:avLst/>
          </a:prstGeom>
          <a:noFill/>
          <a:ln w="9360" cap="sq">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5" name="Text Box 5"/>
          <p:cNvSpPr txBox="1">
            <a:spLocks noChangeArrowheads="1"/>
          </p:cNvSpPr>
          <p:nvPr/>
        </p:nvSpPr>
        <p:spPr bwMode="auto">
          <a:xfrm>
            <a:off x="-46038" y="2998788"/>
            <a:ext cx="4672013"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9pPr>
          </a:lstStyle>
          <a:p>
            <a:pPr>
              <a:buClrTx/>
              <a:buFontTx/>
              <a:buNone/>
            </a:pPr>
            <a:r>
              <a:rPr lang="en-US" altLang="en-US" sz="1800" b="1">
                <a:latin typeface="Arial" charset="0"/>
              </a:rPr>
              <a:t>Ruins on island; mainland in background</a:t>
            </a:r>
          </a:p>
        </p:txBody>
      </p:sp>
      <p:sp>
        <p:nvSpPr>
          <p:cNvPr id="30726" name="Text Box 6"/>
          <p:cNvSpPr txBox="1">
            <a:spLocks noChangeArrowheads="1"/>
          </p:cNvSpPr>
          <p:nvPr/>
        </p:nvSpPr>
        <p:spPr bwMode="auto">
          <a:xfrm>
            <a:off x="5699125" y="5972175"/>
            <a:ext cx="182562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9pPr>
          </a:lstStyle>
          <a:p>
            <a:pPr>
              <a:buClrTx/>
              <a:buFontTx/>
              <a:buNone/>
            </a:pPr>
            <a:r>
              <a:rPr lang="en-US" altLang="en-US" sz="1800" b="1">
                <a:latin typeface="Arial" charset="0"/>
              </a:rPr>
              <a:t>Debris in water</a:t>
            </a:r>
          </a:p>
        </p:txBody>
      </p:sp>
      <p:sp>
        <p:nvSpPr>
          <p:cNvPr id="30727" name="Text Box 7"/>
          <p:cNvSpPr txBox="1">
            <a:spLocks noChangeArrowheads="1"/>
          </p:cNvSpPr>
          <p:nvPr/>
        </p:nvSpPr>
        <p:spPr bwMode="auto">
          <a:xfrm>
            <a:off x="285750" y="6378575"/>
            <a:ext cx="3236913"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9pPr>
          </a:lstStyle>
          <a:p>
            <a:pPr>
              <a:buClrTx/>
              <a:buFontTx/>
              <a:buNone/>
            </a:pPr>
            <a:r>
              <a:rPr lang="en-US" altLang="en-US" sz="1800" b="1">
                <a:latin typeface="Arial" charset="0"/>
              </a:rPr>
              <a:t>Tyre ruins showing bedrock</a:t>
            </a:r>
          </a:p>
        </p:txBody>
      </p:sp>
      <p:sp>
        <p:nvSpPr>
          <p:cNvPr id="30728" name="Text Box 8"/>
          <p:cNvSpPr txBox="1">
            <a:spLocks noChangeArrowheads="1"/>
          </p:cNvSpPr>
          <p:nvPr/>
        </p:nvSpPr>
        <p:spPr bwMode="auto">
          <a:xfrm>
            <a:off x="6307138" y="3019425"/>
            <a:ext cx="128428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9pPr>
          </a:lstStyle>
          <a:p>
            <a:pPr>
              <a:buClrTx/>
              <a:buFontTx/>
              <a:buNone/>
            </a:pPr>
            <a:r>
              <a:rPr lang="en-US" altLang="en-US" sz="1800" b="1">
                <a:latin typeface="Arial" charset="0"/>
              </a:rPr>
              <a:t>Tyre ruins</a:t>
            </a:r>
          </a:p>
        </p:txBody>
      </p:sp>
    </p:spTree>
    <p:extLst>
      <p:ext uri="{BB962C8B-B14F-4D97-AF65-F5344CB8AC3E}">
        <p14:creationId xmlns:p14="http://schemas.microsoft.com/office/powerpoint/2010/main" val="36753633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8229600" cy="1252728"/>
          </a:xfrm>
        </p:spPr>
        <p:txBody>
          <a:bodyPr/>
          <a:lstStyle/>
          <a:p>
            <a:pPr algn="ctr"/>
            <a:r>
              <a:rPr lang="en-US" dirty="0"/>
              <a:t>Ezekiel</a:t>
            </a:r>
          </a:p>
        </p:txBody>
      </p:sp>
      <p:sp>
        <p:nvSpPr>
          <p:cNvPr id="3" name="Content Placeholder 2"/>
          <p:cNvSpPr>
            <a:spLocks noGrp="1"/>
          </p:cNvSpPr>
          <p:nvPr>
            <p:ph idx="1"/>
          </p:nvPr>
        </p:nvSpPr>
        <p:spPr>
          <a:xfrm>
            <a:off x="981804" y="1371600"/>
            <a:ext cx="8229600" cy="5082809"/>
          </a:xfrm>
        </p:spPr>
        <p:txBody>
          <a:bodyPr/>
          <a:lstStyle/>
          <a:p>
            <a:pPr>
              <a:buNone/>
            </a:pPr>
            <a:r>
              <a:rPr lang="en-US" dirty="0"/>
              <a:t>	    </a:t>
            </a:r>
            <a:r>
              <a:rPr lang="en-US" sz="2400" b="1" dirty="0"/>
              <a:t> </a:t>
            </a:r>
            <a:endParaRPr lang="en-US" sz="1800" b="1" dirty="0"/>
          </a:p>
        </p:txBody>
      </p:sp>
      <p:sp>
        <p:nvSpPr>
          <p:cNvPr id="133" name="Footer Placeholder 132"/>
          <p:cNvSpPr>
            <a:spLocks noGrp="1"/>
          </p:cNvSpPr>
          <p:nvPr>
            <p:ph type="ftr" sz="quarter" idx="11"/>
          </p:nvPr>
        </p:nvSpPr>
        <p:spPr>
          <a:xfrm>
            <a:off x="2860400" y="6476999"/>
            <a:ext cx="5507719" cy="274320"/>
          </a:xfrm>
        </p:spPr>
        <p:txBody>
          <a:bodyPr/>
          <a:lstStyle/>
          <a:p>
            <a:r>
              <a:rPr lang="en-US" sz="1050" dirty="0"/>
              <a:t>                                     From God's Masterwork - Swindoll</a:t>
            </a:r>
          </a:p>
        </p:txBody>
      </p:sp>
      <p:cxnSp>
        <p:nvCxnSpPr>
          <p:cNvPr id="5" name="Straight Connector 4"/>
          <p:cNvCxnSpPr/>
          <p:nvPr/>
        </p:nvCxnSpPr>
        <p:spPr>
          <a:xfrm rot="5400000">
            <a:off x="29304" y="2781300"/>
            <a:ext cx="28956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7268304" y="2705100"/>
            <a:ext cx="27432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362804" y="4267200"/>
            <a:ext cx="71628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34104" y="5295900"/>
            <a:ext cx="20574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7420704" y="5219700"/>
            <a:ext cx="22098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362804" y="6324600"/>
            <a:ext cx="71628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19804" y="4953000"/>
            <a:ext cx="8305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19804" y="5638800"/>
            <a:ext cx="8305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667604" y="3505200"/>
            <a:ext cx="1447800" cy="400110"/>
          </a:xfrm>
          <a:prstGeom prst="rect">
            <a:avLst/>
          </a:prstGeom>
          <a:noFill/>
        </p:spPr>
        <p:txBody>
          <a:bodyPr wrap="square" rtlCol="0">
            <a:spAutoFit/>
          </a:bodyPr>
          <a:lstStyle/>
          <a:p>
            <a:r>
              <a:rPr lang="en-US" sz="2000" b="1" dirty="0"/>
              <a:t> </a:t>
            </a:r>
          </a:p>
        </p:txBody>
      </p:sp>
      <p:sp>
        <p:nvSpPr>
          <p:cNvPr id="77" name="TextBox 76"/>
          <p:cNvSpPr txBox="1"/>
          <p:nvPr/>
        </p:nvSpPr>
        <p:spPr>
          <a:xfrm>
            <a:off x="6696804" y="3429000"/>
            <a:ext cx="1371600" cy="369332"/>
          </a:xfrm>
          <a:prstGeom prst="rect">
            <a:avLst/>
          </a:prstGeom>
          <a:noFill/>
        </p:spPr>
        <p:txBody>
          <a:bodyPr wrap="square" rtlCol="0">
            <a:spAutoFit/>
          </a:bodyPr>
          <a:lstStyle/>
          <a:p>
            <a:r>
              <a:rPr lang="en-US" b="1" dirty="0"/>
              <a:t> </a:t>
            </a:r>
          </a:p>
        </p:txBody>
      </p:sp>
      <p:sp>
        <p:nvSpPr>
          <p:cNvPr id="84" name="TextBox 83"/>
          <p:cNvSpPr txBox="1"/>
          <p:nvPr/>
        </p:nvSpPr>
        <p:spPr>
          <a:xfrm>
            <a:off x="1439004" y="4038600"/>
            <a:ext cx="2438400" cy="369332"/>
          </a:xfrm>
          <a:prstGeom prst="rect">
            <a:avLst/>
          </a:prstGeom>
          <a:noFill/>
        </p:spPr>
        <p:txBody>
          <a:bodyPr wrap="square" rtlCol="0">
            <a:spAutoFit/>
          </a:bodyPr>
          <a:lstStyle/>
          <a:p>
            <a:r>
              <a:rPr lang="en-US" b="1" dirty="0"/>
              <a:t>    </a:t>
            </a:r>
          </a:p>
        </p:txBody>
      </p:sp>
      <p:sp>
        <p:nvSpPr>
          <p:cNvPr id="86" name="TextBox 85"/>
          <p:cNvSpPr txBox="1"/>
          <p:nvPr/>
        </p:nvSpPr>
        <p:spPr>
          <a:xfrm>
            <a:off x="1515204" y="4953000"/>
            <a:ext cx="6248400" cy="646331"/>
          </a:xfrm>
          <a:prstGeom prst="rect">
            <a:avLst/>
          </a:prstGeom>
          <a:noFill/>
        </p:spPr>
        <p:txBody>
          <a:bodyPr wrap="square" rtlCol="0">
            <a:spAutoFit/>
          </a:bodyPr>
          <a:lstStyle/>
          <a:p>
            <a:pPr algn="ctr"/>
            <a:r>
              <a:rPr lang="en-US" dirty="0"/>
              <a:t>  </a:t>
            </a:r>
            <a:r>
              <a:rPr lang="en-US" b="1" dirty="0"/>
              <a:t>God will be known through His judgment and restoration; God is sovereign over heaven and earth</a:t>
            </a:r>
          </a:p>
        </p:txBody>
      </p:sp>
      <p:sp>
        <p:nvSpPr>
          <p:cNvPr id="99" name="TextBox 98"/>
          <p:cNvSpPr txBox="1"/>
          <p:nvPr/>
        </p:nvSpPr>
        <p:spPr>
          <a:xfrm>
            <a:off x="-8796" y="5029200"/>
            <a:ext cx="1676400" cy="307777"/>
          </a:xfrm>
          <a:prstGeom prst="rect">
            <a:avLst/>
          </a:prstGeom>
          <a:noFill/>
        </p:spPr>
        <p:txBody>
          <a:bodyPr wrap="square" rtlCol="0">
            <a:spAutoFit/>
          </a:bodyPr>
          <a:lstStyle/>
          <a:p>
            <a:r>
              <a:rPr lang="en-US" sz="1400" b="1" i="1" dirty="0"/>
              <a:t>       </a:t>
            </a:r>
          </a:p>
        </p:txBody>
      </p:sp>
      <p:sp>
        <p:nvSpPr>
          <p:cNvPr id="100" name="TextBox 99"/>
          <p:cNvSpPr txBox="1"/>
          <p:nvPr/>
        </p:nvSpPr>
        <p:spPr>
          <a:xfrm>
            <a:off x="219804" y="5410200"/>
            <a:ext cx="1600200" cy="307777"/>
          </a:xfrm>
          <a:prstGeom prst="rect">
            <a:avLst/>
          </a:prstGeom>
          <a:noFill/>
        </p:spPr>
        <p:txBody>
          <a:bodyPr wrap="square" rtlCol="0">
            <a:spAutoFit/>
          </a:bodyPr>
          <a:lstStyle/>
          <a:p>
            <a:r>
              <a:rPr lang="en-US" sz="1400" b="1" i="1" dirty="0"/>
              <a:t> </a:t>
            </a:r>
          </a:p>
        </p:txBody>
      </p:sp>
      <p:sp>
        <p:nvSpPr>
          <p:cNvPr id="56" name="TextBox 55"/>
          <p:cNvSpPr txBox="1"/>
          <p:nvPr/>
        </p:nvSpPr>
        <p:spPr>
          <a:xfrm>
            <a:off x="1667604" y="1447800"/>
            <a:ext cx="2286000" cy="646331"/>
          </a:xfrm>
          <a:prstGeom prst="rect">
            <a:avLst/>
          </a:prstGeom>
          <a:noFill/>
        </p:spPr>
        <p:txBody>
          <a:bodyPr wrap="square" rtlCol="0">
            <a:spAutoFit/>
          </a:bodyPr>
          <a:lstStyle/>
          <a:p>
            <a:r>
              <a:rPr lang="en-US" dirty="0"/>
              <a:t>    </a:t>
            </a:r>
            <a:r>
              <a:rPr lang="en-US" b="1" dirty="0"/>
              <a:t> </a:t>
            </a:r>
          </a:p>
          <a:p>
            <a:r>
              <a:rPr lang="en-US" b="1" dirty="0"/>
              <a:t>             </a:t>
            </a:r>
            <a:endParaRPr lang="en-US" dirty="0"/>
          </a:p>
        </p:txBody>
      </p:sp>
      <p:sp>
        <p:nvSpPr>
          <p:cNvPr id="83" name="TextBox 82"/>
          <p:cNvSpPr txBox="1"/>
          <p:nvPr/>
        </p:nvSpPr>
        <p:spPr>
          <a:xfrm rot="10800000" flipV="1">
            <a:off x="219804" y="5898921"/>
            <a:ext cx="1219200" cy="307777"/>
          </a:xfrm>
          <a:prstGeom prst="rect">
            <a:avLst/>
          </a:prstGeom>
          <a:noFill/>
        </p:spPr>
        <p:txBody>
          <a:bodyPr wrap="square" rtlCol="0">
            <a:spAutoFit/>
          </a:bodyPr>
          <a:lstStyle/>
          <a:p>
            <a:r>
              <a:rPr lang="en-US" sz="1400" b="1" i="1" dirty="0"/>
              <a:t>  </a:t>
            </a:r>
          </a:p>
        </p:txBody>
      </p:sp>
      <p:sp>
        <p:nvSpPr>
          <p:cNvPr id="110" name="TextBox 109"/>
          <p:cNvSpPr txBox="1"/>
          <p:nvPr/>
        </p:nvSpPr>
        <p:spPr>
          <a:xfrm>
            <a:off x="1743804" y="3505200"/>
            <a:ext cx="1305165" cy="307777"/>
          </a:xfrm>
          <a:prstGeom prst="rect">
            <a:avLst/>
          </a:prstGeom>
          <a:noFill/>
        </p:spPr>
        <p:txBody>
          <a:bodyPr wrap="square" rtlCol="0">
            <a:spAutoFit/>
          </a:bodyPr>
          <a:lstStyle/>
          <a:p>
            <a:r>
              <a:rPr lang="en-US" sz="1400" dirty="0"/>
              <a:t>  </a:t>
            </a:r>
          </a:p>
        </p:txBody>
      </p:sp>
      <p:cxnSp>
        <p:nvCxnSpPr>
          <p:cNvPr id="64" name="Straight Connector 63"/>
          <p:cNvCxnSpPr/>
          <p:nvPr/>
        </p:nvCxnSpPr>
        <p:spPr>
          <a:xfrm rot="5400000">
            <a:off x="3534504" y="2781300"/>
            <a:ext cx="2743200" cy="2286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219804" y="4648200"/>
            <a:ext cx="1676400" cy="338554"/>
          </a:xfrm>
          <a:prstGeom prst="rect">
            <a:avLst/>
          </a:prstGeom>
          <a:noFill/>
        </p:spPr>
        <p:txBody>
          <a:bodyPr wrap="square" rtlCol="0">
            <a:spAutoFit/>
          </a:bodyPr>
          <a:lstStyle/>
          <a:p>
            <a:r>
              <a:rPr lang="en-US" sz="1600" b="1" i="1" dirty="0"/>
              <a:t>    </a:t>
            </a:r>
            <a:endParaRPr lang="en-US" b="1" i="1" dirty="0"/>
          </a:p>
        </p:txBody>
      </p:sp>
      <p:sp>
        <p:nvSpPr>
          <p:cNvPr id="115" name="TextBox 114"/>
          <p:cNvSpPr txBox="1"/>
          <p:nvPr/>
        </p:nvSpPr>
        <p:spPr>
          <a:xfrm>
            <a:off x="1439003" y="3821668"/>
            <a:ext cx="1609965" cy="369332"/>
          </a:xfrm>
          <a:prstGeom prst="rect">
            <a:avLst/>
          </a:prstGeom>
          <a:noFill/>
        </p:spPr>
        <p:txBody>
          <a:bodyPr wrap="square" rtlCol="0">
            <a:spAutoFit/>
          </a:bodyPr>
          <a:lstStyle/>
          <a:p>
            <a:r>
              <a:rPr lang="en-US" dirty="0"/>
              <a:t>      </a:t>
            </a:r>
            <a:r>
              <a:rPr lang="en-US" sz="1600" dirty="0"/>
              <a:t>Chapters  1-3</a:t>
            </a:r>
          </a:p>
        </p:txBody>
      </p:sp>
      <p:sp>
        <p:nvSpPr>
          <p:cNvPr id="118" name="TextBox 117"/>
          <p:cNvSpPr txBox="1"/>
          <p:nvPr/>
        </p:nvSpPr>
        <p:spPr>
          <a:xfrm>
            <a:off x="6705600" y="3852446"/>
            <a:ext cx="1676400" cy="338554"/>
          </a:xfrm>
          <a:prstGeom prst="rect">
            <a:avLst/>
          </a:prstGeom>
          <a:noFill/>
        </p:spPr>
        <p:txBody>
          <a:bodyPr wrap="square" rtlCol="0">
            <a:spAutoFit/>
          </a:bodyPr>
          <a:lstStyle/>
          <a:p>
            <a:r>
              <a:rPr lang="en-US" sz="1600" dirty="0"/>
              <a:t>  Chapters  33-48</a:t>
            </a:r>
          </a:p>
        </p:txBody>
      </p:sp>
      <p:sp>
        <p:nvSpPr>
          <p:cNvPr id="132" name="TextBox 131"/>
          <p:cNvSpPr txBox="1"/>
          <p:nvPr/>
        </p:nvSpPr>
        <p:spPr>
          <a:xfrm>
            <a:off x="1896204" y="4038600"/>
            <a:ext cx="1676400" cy="369332"/>
          </a:xfrm>
          <a:prstGeom prst="rect">
            <a:avLst/>
          </a:prstGeom>
          <a:noFill/>
        </p:spPr>
        <p:txBody>
          <a:bodyPr wrap="square" rtlCol="0">
            <a:spAutoFit/>
          </a:bodyPr>
          <a:lstStyle/>
          <a:p>
            <a:r>
              <a:rPr lang="en-US" dirty="0"/>
              <a:t>           </a:t>
            </a:r>
          </a:p>
        </p:txBody>
      </p:sp>
      <p:sp>
        <p:nvSpPr>
          <p:cNvPr id="144" name="TextBox 143"/>
          <p:cNvSpPr txBox="1"/>
          <p:nvPr/>
        </p:nvSpPr>
        <p:spPr>
          <a:xfrm>
            <a:off x="5706204" y="4000500"/>
            <a:ext cx="2362200" cy="369332"/>
          </a:xfrm>
          <a:prstGeom prst="rect">
            <a:avLst/>
          </a:prstGeom>
          <a:noFill/>
        </p:spPr>
        <p:txBody>
          <a:bodyPr wrap="square" rtlCol="0">
            <a:spAutoFit/>
          </a:bodyPr>
          <a:lstStyle/>
          <a:p>
            <a:r>
              <a:rPr lang="en-US" dirty="0"/>
              <a:t>       </a:t>
            </a:r>
          </a:p>
        </p:txBody>
      </p:sp>
      <p:sp>
        <p:nvSpPr>
          <p:cNvPr id="145" name="TextBox 144"/>
          <p:cNvSpPr txBox="1"/>
          <p:nvPr/>
        </p:nvSpPr>
        <p:spPr>
          <a:xfrm>
            <a:off x="3496404" y="1524000"/>
            <a:ext cx="1676400" cy="369332"/>
          </a:xfrm>
          <a:prstGeom prst="rect">
            <a:avLst/>
          </a:prstGeom>
          <a:noFill/>
        </p:spPr>
        <p:txBody>
          <a:bodyPr wrap="square" rtlCol="0">
            <a:spAutoFit/>
          </a:bodyPr>
          <a:lstStyle/>
          <a:p>
            <a:r>
              <a:rPr lang="en-US" b="1" dirty="0"/>
              <a:t>                        </a:t>
            </a:r>
            <a:endParaRPr lang="en-US" b="1" i="1" dirty="0"/>
          </a:p>
        </p:txBody>
      </p:sp>
      <p:sp>
        <p:nvSpPr>
          <p:cNvPr id="146" name="TextBox 145"/>
          <p:cNvSpPr txBox="1"/>
          <p:nvPr/>
        </p:nvSpPr>
        <p:spPr>
          <a:xfrm>
            <a:off x="5782404" y="1524000"/>
            <a:ext cx="2286000" cy="369332"/>
          </a:xfrm>
          <a:prstGeom prst="rect">
            <a:avLst/>
          </a:prstGeom>
          <a:noFill/>
        </p:spPr>
        <p:txBody>
          <a:bodyPr wrap="square" rtlCol="0">
            <a:spAutoFit/>
          </a:bodyPr>
          <a:lstStyle/>
          <a:p>
            <a:r>
              <a:rPr lang="en-US" b="1" i="1" dirty="0"/>
              <a:t>         </a:t>
            </a:r>
          </a:p>
        </p:txBody>
      </p:sp>
      <p:sp>
        <p:nvSpPr>
          <p:cNvPr id="147" name="TextBox 146"/>
          <p:cNvSpPr txBox="1"/>
          <p:nvPr/>
        </p:nvSpPr>
        <p:spPr>
          <a:xfrm rot="294979">
            <a:off x="1210404" y="1981200"/>
            <a:ext cx="461665" cy="1436132"/>
          </a:xfrm>
          <a:prstGeom prst="rect">
            <a:avLst/>
          </a:prstGeom>
          <a:noFill/>
        </p:spPr>
        <p:txBody>
          <a:bodyPr vert="vert270" wrap="square" rtlCol="0">
            <a:spAutoFit/>
          </a:bodyPr>
          <a:lstStyle/>
          <a:p>
            <a:r>
              <a:rPr lang="en-US" dirty="0"/>
              <a:t> </a:t>
            </a:r>
          </a:p>
        </p:txBody>
      </p:sp>
      <p:sp>
        <p:nvSpPr>
          <p:cNvPr id="155" name="TextBox 154"/>
          <p:cNvSpPr txBox="1"/>
          <p:nvPr/>
        </p:nvSpPr>
        <p:spPr>
          <a:xfrm>
            <a:off x="6849204" y="2057400"/>
            <a:ext cx="1600200" cy="338554"/>
          </a:xfrm>
          <a:prstGeom prst="rect">
            <a:avLst/>
          </a:prstGeom>
          <a:noFill/>
        </p:spPr>
        <p:txBody>
          <a:bodyPr wrap="square" rtlCol="0">
            <a:spAutoFit/>
          </a:bodyPr>
          <a:lstStyle/>
          <a:p>
            <a:r>
              <a:rPr lang="en-US" sz="1600" dirty="0"/>
              <a:t> </a:t>
            </a:r>
          </a:p>
        </p:txBody>
      </p:sp>
      <p:sp>
        <p:nvSpPr>
          <p:cNvPr id="188" name="TextBox 187"/>
          <p:cNvSpPr txBox="1"/>
          <p:nvPr/>
        </p:nvSpPr>
        <p:spPr>
          <a:xfrm>
            <a:off x="5477604" y="4343400"/>
            <a:ext cx="2819400" cy="369332"/>
          </a:xfrm>
          <a:prstGeom prst="rect">
            <a:avLst/>
          </a:prstGeom>
          <a:noFill/>
        </p:spPr>
        <p:txBody>
          <a:bodyPr wrap="square" rtlCol="0">
            <a:spAutoFit/>
          </a:bodyPr>
          <a:lstStyle/>
          <a:p>
            <a:r>
              <a:rPr lang="en-US" dirty="0"/>
              <a:t> </a:t>
            </a:r>
          </a:p>
        </p:txBody>
      </p:sp>
      <p:sp>
        <p:nvSpPr>
          <p:cNvPr id="44" name="TextBox 43"/>
          <p:cNvSpPr txBox="1"/>
          <p:nvPr/>
        </p:nvSpPr>
        <p:spPr>
          <a:xfrm>
            <a:off x="3200400" y="3575447"/>
            <a:ext cx="1494696" cy="615553"/>
          </a:xfrm>
          <a:prstGeom prst="rect">
            <a:avLst/>
          </a:prstGeom>
          <a:noFill/>
        </p:spPr>
        <p:txBody>
          <a:bodyPr wrap="square" rtlCol="0">
            <a:spAutoFit/>
          </a:bodyPr>
          <a:lstStyle/>
          <a:p>
            <a:r>
              <a:rPr lang="en-US" dirty="0"/>
              <a:t>                     </a:t>
            </a:r>
          </a:p>
          <a:p>
            <a:r>
              <a:rPr lang="en-US" sz="1600" dirty="0"/>
              <a:t>   Chapters 4-24</a:t>
            </a:r>
          </a:p>
        </p:txBody>
      </p:sp>
      <p:sp>
        <p:nvSpPr>
          <p:cNvPr id="124" name="TextBox 123"/>
          <p:cNvSpPr txBox="1"/>
          <p:nvPr/>
        </p:nvSpPr>
        <p:spPr>
          <a:xfrm>
            <a:off x="6773004" y="1524000"/>
            <a:ext cx="2057399" cy="584775"/>
          </a:xfrm>
          <a:prstGeom prst="rect">
            <a:avLst/>
          </a:prstGeom>
          <a:noFill/>
        </p:spPr>
        <p:txBody>
          <a:bodyPr wrap="square" rtlCol="0">
            <a:spAutoFit/>
          </a:bodyPr>
          <a:lstStyle/>
          <a:p>
            <a:r>
              <a:rPr lang="en-US" sz="1600" dirty="0">
                <a:latin typeface="Arial Black" pitchFamily="34" charset="0"/>
              </a:rPr>
              <a:t>    Restoration</a:t>
            </a:r>
          </a:p>
          <a:p>
            <a:r>
              <a:rPr lang="en-US" sz="1600" dirty="0">
                <a:latin typeface="Arial Black" pitchFamily="34" charset="0"/>
              </a:rPr>
              <a:t> of God’s People</a:t>
            </a:r>
          </a:p>
        </p:txBody>
      </p:sp>
      <p:sp>
        <p:nvSpPr>
          <p:cNvPr id="137" name="TextBox 136"/>
          <p:cNvSpPr txBox="1"/>
          <p:nvPr/>
        </p:nvSpPr>
        <p:spPr>
          <a:xfrm>
            <a:off x="67404" y="4495800"/>
            <a:ext cx="1447800" cy="338554"/>
          </a:xfrm>
          <a:prstGeom prst="rect">
            <a:avLst/>
          </a:prstGeom>
          <a:noFill/>
        </p:spPr>
        <p:txBody>
          <a:bodyPr wrap="square" rtlCol="0">
            <a:spAutoFit/>
          </a:bodyPr>
          <a:lstStyle/>
          <a:p>
            <a:r>
              <a:rPr lang="en-US" sz="1600" dirty="0"/>
              <a:t>     </a:t>
            </a:r>
            <a:r>
              <a:rPr lang="en-US" sz="1600" b="1" dirty="0"/>
              <a:t>Key Verse</a:t>
            </a:r>
          </a:p>
        </p:txBody>
      </p:sp>
      <p:sp>
        <p:nvSpPr>
          <p:cNvPr id="138" name="TextBox 137"/>
          <p:cNvSpPr txBox="1"/>
          <p:nvPr/>
        </p:nvSpPr>
        <p:spPr>
          <a:xfrm>
            <a:off x="304800" y="5181600"/>
            <a:ext cx="1600200" cy="338554"/>
          </a:xfrm>
          <a:prstGeom prst="rect">
            <a:avLst/>
          </a:prstGeom>
          <a:noFill/>
        </p:spPr>
        <p:txBody>
          <a:bodyPr wrap="square" rtlCol="0">
            <a:spAutoFit/>
          </a:bodyPr>
          <a:lstStyle/>
          <a:p>
            <a:r>
              <a:rPr lang="en-US" sz="1600" dirty="0"/>
              <a:t>   </a:t>
            </a:r>
            <a:r>
              <a:rPr lang="en-US" sz="1600" b="1" dirty="0"/>
              <a:t>Theme</a:t>
            </a:r>
          </a:p>
        </p:txBody>
      </p:sp>
      <p:sp>
        <p:nvSpPr>
          <p:cNvPr id="140" name="TextBox 139"/>
          <p:cNvSpPr txBox="1"/>
          <p:nvPr/>
        </p:nvSpPr>
        <p:spPr>
          <a:xfrm>
            <a:off x="219804" y="5791200"/>
            <a:ext cx="1905000" cy="584775"/>
          </a:xfrm>
          <a:prstGeom prst="rect">
            <a:avLst/>
          </a:prstGeom>
          <a:noFill/>
        </p:spPr>
        <p:txBody>
          <a:bodyPr wrap="square" rtlCol="0">
            <a:spAutoFit/>
          </a:bodyPr>
          <a:lstStyle/>
          <a:p>
            <a:r>
              <a:rPr lang="en-US" sz="1400" b="1" dirty="0"/>
              <a:t>     </a:t>
            </a:r>
            <a:r>
              <a:rPr lang="en-US" sz="1600" b="1" dirty="0"/>
              <a:t>Christ in </a:t>
            </a:r>
          </a:p>
          <a:p>
            <a:r>
              <a:rPr lang="en-US" sz="1600" b="1" dirty="0"/>
              <a:t>      Ezekiel</a:t>
            </a:r>
          </a:p>
        </p:txBody>
      </p:sp>
      <p:cxnSp>
        <p:nvCxnSpPr>
          <p:cNvPr id="67" name="Straight Connector 66"/>
          <p:cNvCxnSpPr/>
          <p:nvPr/>
        </p:nvCxnSpPr>
        <p:spPr>
          <a:xfrm rot="5400000">
            <a:off x="1858104" y="2781300"/>
            <a:ext cx="27432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820004" y="28956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1820004" y="36576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1743804" y="3200400"/>
            <a:ext cx="1143000" cy="0"/>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591404" y="1524000"/>
            <a:ext cx="1981200" cy="615553"/>
          </a:xfrm>
          <a:prstGeom prst="rect">
            <a:avLst/>
          </a:prstGeom>
          <a:noFill/>
        </p:spPr>
        <p:txBody>
          <a:bodyPr wrap="square" rtlCol="0">
            <a:spAutoFit/>
          </a:bodyPr>
          <a:lstStyle/>
          <a:p>
            <a:r>
              <a:rPr lang="en-US" dirty="0"/>
              <a:t>    </a:t>
            </a:r>
            <a:r>
              <a:rPr lang="en-US" sz="1600" b="1" dirty="0">
                <a:latin typeface="Arial Black" pitchFamily="34" charset="0"/>
              </a:rPr>
              <a:t>About the </a:t>
            </a:r>
          </a:p>
          <a:p>
            <a:r>
              <a:rPr lang="en-US" sz="1600" b="1" dirty="0">
                <a:latin typeface="Arial Black" pitchFamily="34" charset="0"/>
              </a:rPr>
              <a:t>     Prophet</a:t>
            </a:r>
          </a:p>
        </p:txBody>
      </p:sp>
      <p:cxnSp>
        <p:nvCxnSpPr>
          <p:cNvPr id="53" name="Straight Connector 52"/>
          <p:cNvCxnSpPr/>
          <p:nvPr/>
        </p:nvCxnSpPr>
        <p:spPr>
          <a:xfrm rot="5400000">
            <a:off x="5363304" y="2781300"/>
            <a:ext cx="2743200" cy="2286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020404" y="3852446"/>
            <a:ext cx="1578879" cy="338554"/>
          </a:xfrm>
          <a:prstGeom prst="rect">
            <a:avLst/>
          </a:prstGeom>
          <a:noFill/>
        </p:spPr>
        <p:txBody>
          <a:bodyPr wrap="square" rtlCol="0">
            <a:spAutoFit/>
          </a:bodyPr>
          <a:lstStyle/>
          <a:p>
            <a:r>
              <a:rPr lang="en-US" sz="1600" dirty="0"/>
              <a:t>Chapters 25-32</a:t>
            </a:r>
          </a:p>
        </p:txBody>
      </p:sp>
      <p:sp>
        <p:nvSpPr>
          <p:cNvPr id="57" name="TextBox 56"/>
          <p:cNvSpPr txBox="1"/>
          <p:nvPr/>
        </p:nvSpPr>
        <p:spPr>
          <a:xfrm>
            <a:off x="3496404" y="1524000"/>
            <a:ext cx="1819561" cy="584775"/>
          </a:xfrm>
          <a:prstGeom prst="rect">
            <a:avLst/>
          </a:prstGeom>
          <a:noFill/>
        </p:spPr>
        <p:txBody>
          <a:bodyPr wrap="square" rtlCol="0">
            <a:spAutoFit/>
          </a:bodyPr>
          <a:lstStyle/>
          <a:p>
            <a:r>
              <a:rPr lang="en-US" sz="1600" dirty="0">
                <a:latin typeface="Arial Black" pitchFamily="34" charset="0"/>
              </a:rPr>
              <a:t>  Judgment </a:t>
            </a:r>
          </a:p>
          <a:p>
            <a:r>
              <a:rPr lang="en-US" sz="1600" dirty="0">
                <a:latin typeface="Arial Black" pitchFamily="34" charset="0"/>
              </a:rPr>
              <a:t>  on Judah</a:t>
            </a:r>
          </a:p>
        </p:txBody>
      </p:sp>
      <p:sp>
        <p:nvSpPr>
          <p:cNvPr id="58" name="TextBox 57"/>
          <p:cNvSpPr txBox="1"/>
          <p:nvPr/>
        </p:nvSpPr>
        <p:spPr>
          <a:xfrm>
            <a:off x="5020404" y="1524000"/>
            <a:ext cx="2090122" cy="584775"/>
          </a:xfrm>
          <a:prstGeom prst="rect">
            <a:avLst/>
          </a:prstGeom>
          <a:noFill/>
        </p:spPr>
        <p:txBody>
          <a:bodyPr wrap="square" rtlCol="0">
            <a:spAutoFit/>
          </a:bodyPr>
          <a:lstStyle/>
          <a:p>
            <a:r>
              <a:rPr lang="en-US" sz="1600" dirty="0">
                <a:latin typeface="Arial Black" pitchFamily="34" charset="0"/>
              </a:rPr>
              <a:t>   Judgment </a:t>
            </a:r>
          </a:p>
          <a:p>
            <a:r>
              <a:rPr lang="en-US" sz="1600" dirty="0">
                <a:latin typeface="Arial Black" pitchFamily="34" charset="0"/>
              </a:rPr>
              <a:t>on the Nations</a:t>
            </a:r>
          </a:p>
        </p:txBody>
      </p:sp>
      <p:sp>
        <p:nvSpPr>
          <p:cNvPr id="59" name="TextBox 58"/>
          <p:cNvSpPr txBox="1"/>
          <p:nvPr/>
        </p:nvSpPr>
        <p:spPr>
          <a:xfrm rot="10800000" flipV="1">
            <a:off x="1524001" y="2067579"/>
            <a:ext cx="2161398" cy="523220"/>
          </a:xfrm>
          <a:prstGeom prst="rect">
            <a:avLst/>
          </a:prstGeom>
          <a:noFill/>
        </p:spPr>
        <p:txBody>
          <a:bodyPr wrap="square" rtlCol="0">
            <a:spAutoFit/>
          </a:bodyPr>
          <a:lstStyle/>
          <a:p>
            <a:r>
              <a:rPr lang="en-US" sz="1400" dirty="0">
                <a:latin typeface="Abadi MT Condensed Extra Bold" charset="0"/>
                <a:ea typeface="Abadi MT Condensed Extra Bold" charset="0"/>
                <a:cs typeface="Abadi MT Condensed Extra Bold" charset="0"/>
              </a:rPr>
              <a:t>   EZEKIEL’S CALL</a:t>
            </a:r>
            <a:br>
              <a:rPr lang="en-US" sz="1400" dirty="0">
                <a:latin typeface="Abadi MT Condensed Extra Bold" charset="0"/>
                <a:ea typeface="Abadi MT Condensed Extra Bold" charset="0"/>
                <a:cs typeface="Abadi MT Condensed Extra Bold" charset="0"/>
              </a:rPr>
            </a:br>
            <a:r>
              <a:rPr lang="en-US" sz="1400" dirty="0">
                <a:latin typeface="Abadi MT Condensed Extra Bold" charset="0"/>
                <a:ea typeface="Abadi MT Condensed Extra Bold" charset="0"/>
                <a:cs typeface="Abadi MT Condensed Extra Bold" charset="0"/>
              </a:rPr>
              <a:t>AND COMMISSION</a:t>
            </a:r>
          </a:p>
        </p:txBody>
      </p:sp>
      <p:sp>
        <p:nvSpPr>
          <p:cNvPr id="63" name="TextBox 62"/>
          <p:cNvSpPr txBox="1"/>
          <p:nvPr/>
        </p:nvSpPr>
        <p:spPr>
          <a:xfrm>
            <a:off x="3429000" y="2067580"/>
            <a:ext cx="1427557" cy="523220"/>
          </a:xfrm>
          <a:prstGeom prst="rect">
            <a:avLst/>
          </a:prstGeom>
          <a:noFill/>
        </p:spPr>
        <p:txBody>
          <a:bodyPr wrap="square" rtlCol="0">
            <a:spAutoFit/>
          </a:bodyPr>
          <a:lstStyle/>
          <a:p>
            <a:r>
              <a:rPr lang="en-US" sz="1400" dirty="0">
                <a:latin typeface="Abadi MT Condensed Extra Bold" charset="0"/>
                <a:ea typeface="Abadi MT Condensed Extra Bold" charset="0"/>
                <a:cs typeface="Abadi MT Condensed Extra Bold" charset="0"/>
              </a:rPr>
              <a:t>GOD’S GLORY</a:t>
            </a:r>
          </a:p>
          <a:p>
            <a:r>
              <a:rPr lang="en-US" sz="1400" dirty="0">
                <a:latin typeface="Abadi MT Condensed Extra Bold" charset="0"/>
                <a:ea typeface="Abadi MT Condensed Extra Bold" charset="0"/>
                <a:cs typeface="Abadi MT Condensed Extra Bold" charset="0"/>
              </a:rPr>
              <a:t>    DEPARTS</a:t>
            </a:r>
          </a:p>
        </p:txBody>
      </p:sp>
      <p:sp>
        <p:nvSpPr>
          <p:cNvPr id="65" name="TextBox 64"/>
          <p:cNvSpPr txBox="1"/>
          <p:nvPr/>
        </p:nvSpPr>
        <p:spPr>
          <a:xfrm>
            <a:off x="5029200" y="2067580"/>
            <a:ext cx="1752600" cy="523220"/>
          </a:xfrm>
          <a:prstGeom prst="rect">
            <a:avLst/>
          </a:prstGeom>
          <a:noFill/>
        </p:spPr>
        <p:txBody>
          <a:bodyPr wrap="square" rtlCol="0">
            <a:spAutoFit/>
          </a:bodyPr>
          <a:lstStyle/>
          <a:p>
            <a:r>
              <a:rPr lang="en-US" sz="1400" dirty="0"/>
              <a:t>   </a:t>
            </a:r>
            <a:r>
              <a:rPr lang="en-US" sz="1400" dirty="0">
                <a:latin typeface="Abadi MT Condensed Extra Bold" charset="0"/>
                <a:ea typeface="Abadi MT Condensed Extra Bold" charset="0"/>
                <a:cs typeface="Abadi MT Condensed Extra Bold" charset="0"/>
              </a:rPr>
              <a:t>ALL NATIONS </a:t>
            </a:r>
          </a:p>
          <a:p>
            <a:r>
              <a:rPr lang="en-US" sz="1400" dirty="0">
                <a:latin typeface="Abadi MT Condensed Extra Bold" charset="0"/>
                <a:ea typeface="Abadi MT Condensed Extra Bold" charset="0"/>
                <a:cs typeface="Abadi MT Condensed Extra Bold" charset="0"/>
              </a:rPr>
              <a:t>ANSWER TO GOD</a:t>
            </a:r>
          </a:p>
        </p:txBody>
      </p:sp>
      <p:sp>
        <p:nvSpPr>
          <p:cNvPr id="66" name="TextBox 65"/>
          <p:cNvSpPr txBox="1"/>
          <p:nvPr/>
        </p:nvSpPr>
        <p:spPr>
          <a:xfrm>
            <a:off x="7010400" y="2067580"/>
            <a:ext cx="1422748" cy="523220"/>
          </a:xfrm>
          <a:prstGeom prst="rect">
            <a:avLst/>
          </a:prstGeom>
          <a:noFill/>
        </p:spPr>
        <p:txBody>
          <a:bodyPr wrap="square" rtlCol="0">
            <a:spAutoFit/>
          </a:bodyPr>
          <a:lstStyle/>
          <a:p>
            <a:r>
              <a:rPr lang="en-US" sz="1400" dirty="0">
                <a:latin typeface="Abadi MT Condensed Extra Bold" charset="0"/>
                <a:ea typeface="Abadi MT Condensed Extra Bold" charset="0"/>
                <a:cs typeface="Abadi MT Condensed Extra Bold" charset="0"/>
              </a:rPr>
              <a:t>GOD’S GLORY</a:t>
            </a:r>
            <a:br>
              <a:rPr lang="en-US" sz="1400" dirty="0">
                <a:latin typeface="Abadi MT Condensed Extra Bold" charset="0"/>
                <a:ea typeface="Abadi MT Condensed Extra Bold" charset="0"/>
                <a:cs typeface="Abadi MT Condensed Extra Bold" charset="0"/>
              </a:rPr>
            </a:br>
            <a:r>
              <a:rPr lang="en-US" sz="1400" dirty="0">
                <a:latin typeface="Abadi MT Condensed Extra Bold" charset="0"/>
                <a:ea typeface="Abadi MT Condensed Extra Bold" charset="0"/>
                <a:cs typeface="Abadi MT Condensed Extra Bold" charset="0"/>
              </a:rPr>
              <a:t>   RETURNS</a:t>
            </a:r>
          </a:p>
        </p:txBody>
      </p:sp>
      <p:sp>
        <p:nvSpPr>
          <p:cNvPr id="68" name="TextBox 67"/>
          <p:cNvSpPr txBox="1"/>
          <p:nvPr/>
        </p:nvSpPr>
        <p:spPr>
          <a:xfrm>
            <a:off x="1515204" y="2590800"/>
            <a:ext cx="1943800" cy="307777"/>
          </a:xfrm>
          <a:prstGeom prst="rect">
            <a:avLst/>
          </a:prstGeom>
          <a:noFill/>
        </p:spPr>
        <p:txBody>
          <a:bodyPr wrap="square" rtlCol="0">
            <a:spAutoFit/>
          </a:bodyPr>
          <a:lstStyle/>
          <a:p>
            <a:r>
              <a:rPr lang="en-US" sz="1400" dirty="0"/>
              <a:t>  </a:t>
            </a:r>
            <a:r>
              <a:rPr lang="en-US" sz="1400" b="1" dirty="0"/>
              <a:t>God’s hand on him</a:t>
            </a:r>
          </a:p>
        </p:txBody>
      </p:sp>
      <p:sp>
        <p:nvSpPr>
          <p:cNvPr id="69" name="TextBox 68"/>
          <p:cNvSpPr txBox="1"/>
          <p:nvPr/>
        </p:nvSpPr>
        <p:spPr>
          <a:xfrm>
            <a:off x="1515204" y="2895600"/>
            <a:ext cx="1821857" cy="307777"/>
          </a:xfrm>
          <a:prstGeom prst="rect">
            <a:avLst/>
          </a:prstGeom>
          <a:noFill/>
        </p:spPr>
        <p:txBody>
          <a:bodyPr wrap="square" rtlCol="0">
            <a:spAutoFit/>
          </a:bodyPr>
          <a:lstStyle/>
          <a:p>
            <a:r>
              <a:rPr lang="en-US" sz="1400" dirty="0"/>
              <a:t>  </a:t>
            </a:r>
            <a:r>
              <a:rPr lang="en-US" sz="1400" b="1" dirty="0"/>
              <a:t>God’s word in Him</a:t>
            </a:r>
          </a:p>
        </p:txBody>
      </p:sp>
      <p:sp>
        <p:nvSpPr>
          <p:cNvPr id="73" name="TextBox 72"/>
          <p:cNvSpPr txBox="1"/>
          <p:nvPr/>
        </p:nvSpPr>
        <p:spPr>
          <a:xfrm>
            <a:off x="1569343" y="3200138"/>
            <a:ext cx="1600200" cy="523220"/>
          </a:xfrm>
          <a:prstGeom prst="rect">
            <a:avLst/>
          </a:prstGeom>
          <a:noFill/>
        </p:spPr>
        <p:txBody>
          <a:bodyPr wrap="square" rtlCol="0">
            <a:spAutoFit/>
          </a:bodyPr>
          <a:lstStyle/>
          <a:p>
            <a:r>
              <a:rPr lang="en-US" sz="1400" dirty="0"/>
              <a:t>  </a:t>
            </a:r>
            <a:r>
              <a:rPr lang="en-US" sz="1400" b="1" dirty="0"/>
              <a:t>God’s message   </a:t>
            </a:r>
            <a:br>
              <a:rPr lang="en-US" sz="1400" b="1" dirty="0"/>
            </a:br>
            <a:r>
              <a:rPr lang="en-US" sz="1400" b="1" dirty="0"/>
              <a:t>     through him </a:t>
            </a:r>
          </a:p>
        </p:txBody>
      </p:sp>
      <p:sp>
        <p:nvSpPr>
          <p:cNvPr id="79" name="TextBox 78"/>
          <p:cNvSpPr txBox="1"/>
          <p:nvPr/>
        </p:nvSpPr>
        <p:spPr>
          <a:xfrm>
            <a:off x="1439004" y="4284821"/>
            <a:ext cx="7086600" cy="738664"/>
          </a:xfrm>
          <a:prstGeom prst="rect">
            <a:avLst/>
          </a:prstGeom>
          <a:noFill/>
        </p:spPr>
        <p:txBody>
          <a:bodyPr wrap="square" rtlCol="0">
            <a:spAutoFit/>
          </a:bodyPr>
          <a:lstStyle/>
          <a:p>
            <a:r>
              <a:rPr lang="en-US" sz="1400" b="1" dirty="0">
                <a:latin typeface="Arial Narrow" charset="0"/>
                <a:ea typeface="Arial Narrow" charset="0"/>
                <a:cs typeface="Arial Narrow" charset="0"/>
              </a:rPr>
              <a:t>“Then they will know that I am the LORD their God because I made them go into exile among the nations, and then gathered them again to their own land; and I will leave none of them there any longer.” (39:28, NASV)</a:t>
            </a:r>
          </a:p>
        </p:txBody>
      </p:sp>
      <p:sp>
        <p:nvSpPr>
          <p:cNvPr id="80" name="TextBox 79"/>
          <p:cNvSpPr txBox="1"/>
          <p:nvPr/>
        </p:nvSpPr>
        <p:spPr>
          <a:xfrm>
            <a:off x="1591404" y="5684968"/>
            <a:ext cx="7400196" cy="584775"/>
          </a:xfrm>
          <a:prstGeom prst="rect">
            <a:avLst/>
          </a:prstGeom>
          <a:noFill/>
        </p:spPr>
        <p:txBody>
          <a:bodyPr wrap="square" rtlCol="0">
            <a:spAutoFit/>
          </a:bodyPr>
          <a:lstStyle/>
          <a:p>
            <a:r>
              <a:rPr lang="en-US" sz="1600" b="1" dirty="0"/>
              <a:t>The tender twig that becomes a stately cedar (17:22-24); the true and caring Shepherd     (Chap. 34)</a:t>
            </a:r>
          </a:p>
        </p:txBody>
      </p:sp>
      <p:sp>
        <p:nvSpPr>
          <p:cNvPr id="60" name="TextBox 59"/>
          <p:cNvSpPr txBox="1"/>
          <p:nvPr/>
        </p:nvSpPr>
        <p:spPr>
          <a:xfrm>
            <a:off x="76200" y="1507146"/>
            <a:ext cx="1439004" cy="1077218"/>
          </a:xfrm>
          <a:prstGeom prst="rect">
            <a:avLst/>
          </a:prstGeom>
          <a:noFill/>
        </p:spPr>
        <p:txBody>
          <a:bodyPr wrap="square" rtlCol="0">
            <a:spAutoFit/>
          </a:bodyPr>
          <a:lstStyle/>
          <a:p>
            <a:r>
              <a:rPr lang="en-US" sz="1600" b="1" dirty="0">
                <a:latin typeface="Abadi MT Condensed Extra Bold" charset="0"/>
                <a:ea typeface="Abadi MT Condensed Extra Bold" charset="0"/>
                <a:cs typeface="Abadi MT Condensed Extra Bold" charset="0"/>
              </a:rPr>
              <a:t>Deported</a:t>
            </a:r>
            <a:r>
              <a:rPr lang="en-US" sz="1600" b="1" dirty="0"/>
              <a:t> </a:t>
            </a:r>
            <a:r>
              <a:rPr lang="en-US" sz="1600" b="1" dirty="0">
                <a:latin typeface="Abadi MT Condensed Extra Bold" charset="0"/>
                <a:ea typeface="Abadi MT Condensed Extra Bold" charset="0"/>
                <a:cs typeface="Abadi MT Condensed Extra Bold" charset="0"/>
              </a:rPr>
              <a:t>to Babylon at 25 yrs. old  </a:t>
            </a:r>
            <a:r>
              <a:rPr lang="en-US" sz="1400" b="1" dirty="0">
                <a:latin typeface="Abadi MT Condensed Extra Bold" charset="0"/>
                <a:ea typeface="Abadi MT Condensed Extra Bold" charset="0"/>
                <a:cs typeface="Abadi MT Condensed Extra Bold" charset="0"/>
              </a:rPr>
              <a:t>(2 Ki. 24:8-17)</a:t>
            </a:r>
          </a:p>
        </p:txBody>
      </p:sp>
      <p:sp>
        <p:nvSpPr>
          <p:cNvPr id="4" name="TextBox 3"/>
          <p:cNvSpPr txBox="1"/>
          <p:nvPr/>
        </p:nvSpPr>
        <p:spPr>
          <a:xfrm>
            <a:off x="228600" y="398380"/>
            <a:ext cx="2371964" cy="646331"/>
          </a:xfrm>
          <a:prstGeom prst="rect">
            <a:avLst/>
          </a:prstGeom>
          <a:solidFill>
            <a:schemeClr val="accent1"/>
          </a:solidFill>
        </p:spPr>
        <p:txBody>
          <a:bodyPr wrap="square" rtlCol="0">
            <a:spAutoFit/>
          </a:bodyPr>
          <a:lstStyle/>
          <a:p>
            <a:r>
              <a:rPr lang="en-US" b="1" dirty="0">
                <a:latin typeface="Abadi MT Condensed Extra Bold" charset="0"/>
                <a:ea typeface="Abadi MT Condensed Extra Bold" charset="0"/>
                <a:cs typeface="Abadi MT Condensed Extra Bold" charset="0"/>
              </a:rPr>
              <a:t>“</a:t>
            </a:r>
            <a:r>
              <a:rPr lang="en-US" b="1" dirty="0" err="1">
                <a:latin typeface="Abadi MT Condensed Extra Bold" charset="0"/>
                <a:ea typeface="Abadi MT Condensed Extra Bold" charset="0"/>
                <a:cs typeface="Abadi MT Condensed Extra Bold" charset="0"/>
              </a:rPr>
              <a:t>Yechezqel</a:t>
            </a:r>
            <a:r>
              <a:rPr lang="en-US" b="1" dirty="0">
                <a:latin typeface="Abadi MT Condensed Extra Bold" charset="0"/>
                <a:ea typeface="Abadi MT Condensed Extra Bold" charset="0"/>
                <a:cs typeface="Abadi MT Condensed Extra Bold" charset="0"/>
              </a:rPr>
              <a:t>” means “God strengthens”</a:t>
            </a:r>
          </a:p>
        </p:txBody>
      </p:sp>
      <p:sp>
        <p:nvSpPr>
          <p:cNvPr id="6" name="TextBox 5"/>
          <p:cNvSpPr txBox="1"/>
          <p:nvPr/>
        </p:nvSpPr>
        <p:spPr>
          <a:xfrm>
            <a:off x="30857" y="2819400"/>
            <a:ext cx="1410379" cy="1323439"/>
          </a:xfrm>
          <a:prstGeom prst="rect">
            <a:avLst/>
          </a:prstGeom>
          <a:noFill/>
        </p:spPr>
        <p:txBody>
          <a:bodyPr wrap="square" rtlCol="0">
            <a:spAutoFit/>
          </a:bodyPr>
          <a:lstStyle/>
          <a:p>
            <a:r>
              <a:rPr lang="en-US" sz="1600" dirty="0">
                <a:latin typeface="Abadi MT Condensed Extra Bold" charset="0"/>
                <a:ea typeface="Abadi MT Condensed Extra Bold" charset="0"/>
                <a:cs typeface="Abadi MT Condensed Extra Bold" charset="0"/>
              </a:rPr>
              <a:t>Began at 30-years old -   5 years after </a:t>
            </a:r>
          </a:p>
          <a:p>
            <a:r>
              <a:rPr lang="en-US" sz="1600" dirty="0">
                <a:latin typeface="Abadi MT Condensed Extra Bold" charset="0"/>
                <a:ea typeface="Abadi MT Condensed Extra Bold" charset="0"/>
                <a:cs typeface="Abadi MT Condensed Extra Bold" charset="0"/>
              </a:rPr>
              <a:t>he was deported(1:1)</a:t>
            </a:r>
          </a:p>
        </p:txBody>
      </p:sp>
      <p:sp>
        <p:nvSpPr>
          <p:cNvPr id="7" name="TextBox 6"/>
          <p:cNvSpPr txBox="1"/>
          <p:nvPr/>
        </p:nvSpPr>
        <p:spPr>
          <a:xfrm>
            <a:off x="5814818" y="180133"/>
            <a:ext cx="3176782" cy="1077218"/>
          </a:xfrm>
          <a:prstGeom prst="rect">
            <a:avLst/>
          </a:prstGeom>
          <a:solidFill>
            <a:schemeClr val="accent1"/>
          </a:solidFill>
        </p:spPr>
        <p:txBody>
          <a:bodyPr wrap="square" rtlCol="0">
            <a:spAutoFit/>
          </a:bodyPr>
          <a:lstStyle/>
          <a:p>
            <a:r>
              <a:rPr lang="en-US" sz="1600" dirty="0">
                <a:latin typeface="Abadi MT Condensed Extra Bold" charset="0"/>
                <a:ea typeface="Abadi MT Condensed Extra Bold" charset="0"/>
                <a:cs typeface="Abadi MT Condensed Extra Bold" charset="0"/>
              </a:rPr>
              <a:t>He was among those exiled in Nebuchadnezzar’s second offensive, in 597 B.C. – 11 years before the city was sacked</a:t>
            </a:r>
          </a:p>
        </p:txBody>
      </p:sp>
      <p:cxnSp>
        <p:nvCxnSpPr>
          <p:cNvPr id="11" name="Straight Connector 10"/>
          <p:cNvCxnSpPr/>
          <p:nvPr/>
        </p:nvCxnSpPr>
        <p:spPr>
          <a:xfrm>
            <a:off x="282116" y="2744688"/>
            <a:ext cx="107601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200400" y="2609671"/>
            <a:ext cx="1678023" cy="1200329"/>
          </a:xfrm>
          <a:prstGeom prst="rect">
            <a:avLst/>
          </a:prstGeom>
          <a:noFill/>
        </p:spPr>
        <p:txBody>
          <a:bodyPr wrap="none" rtlCol="0">
            <a:spAutoFit/>
          </a:bodyPr>
          <a:lstStyle/>
          <a:p>
            <a:pPr marL="91440" indent="-91440">
              <a:buFontTx/>
              <a:buChar char="-"/>
            </a:pPr>
            <a:r>
              <a:rPr lang="en-US" sz="1200" b="1" dirty="0"/>
              <a:t>Judah’s rebellion</a:t>
            </a:r>
          </a:p>
          <a:p>
            <a:pPr marL="91440" indent="-91440">
              <a:buFontTx/>
              <a:buChar char="-"/>
            </a:pPr>
            <a:r>
              <a:rPr lang="en-US" sz="1200" b="1" dirty="0"/>
              <a:t>Judah’s destruction</a:t>
            </a:r>
          </a:p>
          <a:p>
            <a:pPr marL="91440" indent="-91440">
              <a:buFontTx/>
              <a:buChar char="-"/>
            </a:pPr>
            <a:r>
              <a:rPr lang="en-US" sz="1200" b="1" dirty="0"/>
              <a:t>Glory departs temple</a:t>
            </a:r>
          </a:p>
          <a:p>
            <a:pPr marL="91440" indent="-91440">
              <a:buFontTx/>
              <a:buChar char="-"/>
            </a:pPr>
            <a:r>
              <a:rPr lang="en-US" sz="1200" b="1" dirty="0"/>
              <a:t>False prophets</a:t>
            </a:r>
          </a:p>
          <a:p>
            <a:pPr marL="91440" indent="-91440">
              <a:buFontTx/>
              <a:buChar char="-"/>
            </a:pPr>
            <a:r>
              <a:rPr lang="en-US" sz="1200" b="1" dirty="0"/>
              <a:t>Elder’s idolatry</a:t>
            </a:r>
          </a:p>
          <a:p>
            <a:pPr marL="91440" indent="-91440">
              <a:buFontTx/>
              <a:buChar char="-"/>
            </a:pPr>
            <a:r>
              <a:rPr lang="en-US" sz="1200" b="1" dirty="0"/>
              <a:t>Parables &amp; Visions</a:t>
            </a:r>
          </a:p>
        </p:txBody>
      </p:sp>
      <p:sp>
        <p:nvSpPr>
          <p:cNvPr id="62" name="TextBox 61"/>
          <p:cNvSpPr txBox="1"/>
          <p:nvPr/>
        </p:nvSpPr>
        <p:spPr>
          <a:xfrm>
            <a:off x="6705600" y="2612648"/>
            <a:ext cx="1875193" cy="1200329"/>
          </a:xfrm>
          <a:prstGeom prst="rect">
            <a:avLst/>
          </a:prstGeom>
          <a:noFill/>
        </p:spPr>
        <p:txBody>
          <a:bodyPr wrap="none" rtlCol="0">
            <a:spAutoFit/>
          </a:bodyPr>
          <a:lstStyle/>
          <a:p>
            <a:pPr marL="91440" indent="-91440">
              <a:buFontTx/>
              <a:buChar char="-"/>
            </a:pPr>
            <a:r>
              <a:rPr lang="en-US" sz="1200" b="1" dirty="0"/>
              <a:t>Ezekiel recommissioned</a:t>
            </a:r>
          </a:p>
          <a:p>
            <a:pPr marL="91440" indent="-91440">
              <a:buFontTx/>
              <a:buChar char="-"/>
            </a:pPr>
            <a:r>
              <a:rPr lang="en-US" sz="1200" b="1" dirty="0"/>
              <a:t>Israel restored</a:t>
            </a:r>
          </a:p>
          <a:p>
            <a:pPr marL="91440" indent="-91440">
              <a:buFontTx/>
              <a:buChar char="-"/>
            </a:pPr>
            <a:r>
              <a:rPr lang="en-US" sz="1200" b="1" dirty="0"/>
              <a:t>Israel resurrected</a:t>
            </a:r>
          </a:p>
          <a:p>
            <a:pPr marL="91440" indent="-91440">
              <a:buFontTx/>
              <a:buChar char="-"/>
            </a:pPr>
            <a:r>
              <a:rPr lang="en-US" sz="1200" b="1" dirty="0"/>
              <a:t>Gog/Magog rejected</a:t>
            </a:r>
          </a:p>
          <a:p>
            <a:pPr marL="91440" indent="-91440">
              <a:buFontTx/>
              <a:buChar char="-"/>
            </a:pPr>
            <a:r>
              <a:rPr lang="en-US" sz="1200" b="1" dirty="0"/>
              <a:t>Temple rebuilt</a:t>
            </a:r>
          </a:p>
          <a:p>
            <a:pPr marL="91440" indent="-91440">
              <a:buFontTx/>
              <a:buChar char="-"/>
            </a:pPr>
            <a:r>
              <a:rPr lang="en-US" sz="1200" b="1" dirty="0"/>
              <a:t>Glory returns to temple</a:t>
            </a:r>
          </a:p>
        </p:txBody>
      </p:sp>
      <p:sp>
        <p:nvSpPr>
          <p:cNvPr id="70" name="TextBox 69"/>
          <p:cNvSpPr txBox="1"/>
          <p:nvPr/>
        </p:nvSpPr>
        <p:spPr>
          <a:xfrm>
            <a:off x="5132618" y="2609671"/>
            <a:ext cx="1420582" cy="1200329"/>
          </a:xfrm>
          <a:prstGeom prst="rect">
            <a:avLst/>
          </a:prstGeom>
          <a:noFill/>
        </p:spPr>
        <p:txBody>
          <a:bodyPr wrap="none" rtlCol="0">
            <a:spAutoFit/>
          </a:bodyPr>
          <a:lstStyle/>
          <a:p>
            <a:r>
              <a:rPr lang="en-US" sz="1200" b="1" dirty="0"/>
              <a:t>Judgment against:</a:t>
            </a:r>
          </a:p>
          <a:p>
            <a:pPr marL="91440" indent="-91440">
              <a:buFontTx/>
              <a:buChar char="-"/>
            </a:pPr>
            <a:r>
              <a:rPr lang="en-US" sz="1200" b="1" dirty="0"/>
              <a:t>Ammon</a:t>
            </a:r>
          </a:p>
          <a:p>
            <a:pPr marL="91440" indent="-91440">
              <a:buFontTx/>
              <a:buChar char="-"/>
            </a:pPr>
            <a:r>
              <a:rPr lang="en-US" sz="1200" b="1" dirty="0"/>
              <a:t>Moab &amp; Edom</a:t>
            </a:r>
          </a:p>
          <a:p>
            <a:pPr marL="91440" indent="-91440">
              <a:buFontTx/>
              <a:buChar char="-"/>
            </a:pPr>
            <a:r>
              <a:rPr lang="en-US" sz="1200" b="1" dirty="0"/>
              <a:t>Philistia</a:t>
            </a:r>
          </a:p>
          <a:p>
            <a:pPr marL="91440" indent="-91440">
              <a:buFontTx/>
              <a:buChar char="-"/>
            </a:pPr>
            <a:r>
              <a:rPr lang="en-US" sz="1200" b="1" dirty="0" err="1"/>
              <a:t>Tyre</a:t>
            </a:r>
            <a:endParaRPr lang="en-US" sz="1200" b="1" dirty="0"/>
          </a:p>
          <a:p>
            <a:pPr marL="91440" indent="-91440">
              <a:buFontTx/>
              <a:buChar char="-"/>
            </a:pPr>
            <a:r>
              <a:rPr lang="en-US" sz="1200" b="1" dirty="0"/>
              <a:t>Egypt</a:t>
            </a:r>
          </a:p>
        </p:txBody>
      </p:sp>
    </p:spTree>
    <p:extLst>
      <p:ext uri="{BB962C8B-B14F-4D97-AF65-F5344CB8AC3E}">
        <p14:creationId xmlns:p14="http://schemas.microsoft.com/office/powerpoint/2010/main" val="2661740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5423" y="2720096"/>
            <a:ext cx="8455378" cy="1323439"/>
          </a:xfrm>
          <a:prstGeom prst="rect">
            <a:avLst/>
          </a:prstGeom>
          <a:noFill/>
        </p:spPr>
        <p:txBody>
          <a:bodyPr wrap="square" rtlCol="0">
            <a:spAutoFit/>
          </a:bodyPr>
          <a:lstStyle/>
          <a:p>
            <a:r>
              <a:rPr lang="en-US" sz="2000" b="1" dirty="0" err="1">
                <a:latin typeface="Arial" panose="020B0604020202020204" pitchFamily="34" charset="0"/>
                <a:cs typeface="Arial" panose="020B0604020202020204" pitchFamily="34" charset="0"/>
              </a:rPr>
              <a:t>Ezek</a:t>
            </a:r>
            <a:r>
              <a:rPr lang="en-US" sz="2000" b="1" dirty="0">
                <a:latin typeface="Arial" panose="020B0604020202020204" pitchFamily="34" charset="0"/>
                <a:cs typeface="Arial" panose="020B0604020202020204" pitchFamily="34" charset="0"/>
              </a:rPr>
              <a:t> 33:11 </a:t>
            </a:r>
            <a:r>
              <a:rPr lang="en-US" sz="2000" b="1" i="1" dirty="0">
                <a:solidFill>
                  <a:srgbClr val="002060"/>
                </a:solidFill>
                <a:latin typeface="Arial" panose="020B0604020202020204" pitchFamily="34" charset="0"/>
                <a:cs typeface="Arial" panose="020B0604020202020204" pitchFamily="34" charset="0"/>
              </a:rPr>
              <a:t> "Say to them: 'As I live,' says the Lord GOD, 'I have no pleasure in the death of the wicked, but that the wicked turn from his way and live. Turn, turn from your evil ways! For why should you die, O house of Israel?’</a:t>
            </a:r>
          </a:p>
        </p:txBody>
      </p:sp>
      <p:sp>
        <p:nvSpPr>
          <p:cNvPr id="11" name="Title 1"/>
          <p:cNvSpPr txBox="1">
            <a:spLocks/>
          </p:cNvSpPr>
          <p:nvPr/>
        </p:nvSpPr>
        <p:spPr>
          <a:xfrm>
            <a:off x="22574" y="-16483"/>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4000" dirty="0">
                <a:latin typeface="Abadi MT Condensed Extra Bold" charset="0"/>
                <a:ea typeface="Abadi MT Condensed Extra Bold" charset="0"/>
                <a:cs typeface="Abadi MT Condensed Extra Bold" charset="0"/>
              </a:rPr>
              <a:t>Restoration of God’s People</a:t>
            </a:r>
            <a:br>
              <a:rPr lang="en-US" sz="4000" dirty="0">
                <a:latin typeface="Abadi MT Condensed Extra Bold" charset="0"/>
                <a:ea typeface="Abadi MT Condensed Extra Bold" charset="0"/>
                <a:cs typeface="Abadi MT Condensed Extra Bold" charset="0"/>
              </a:rPr>
            </a:br>
            <a:r>
              <a:rPr lang="en-US" sz="2700" dirty="0">
                <a:latin typeface="Abadi MT Condensed Extra Bold" charset="0"/>
                <a:ea typeface="Abadi MT Condensed Extra Bold" charset="0"/>
                <a:cs typeface="Abadi MT Condensed Extra Bold" charset="0"/>
              </a:rPr>
              <a:t>Chap 33 - 48</a:t>
            </a:r>
            <a:endParaRPr lang="en-US" sz="2700" dirty="0"/>
          </a:p>
        </p:txBody>
      </p:sp>
      <p:sp>
        <p:nvSpPr>
          <p:cNvPr id="9" name="TextBox 8"/>
          <p:cNvSpPr txBox="1"/>
          <p:nvPr/>
        </p:nvSpPr>
        <p:spPr>
          <a:xfrm>
            <a:off x="129819" y="2399077"/>
            <a:ext cx="7448001"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God wants Ezekiel’s warning to turn the people back to Him.</a:t>
            </a:r>
          </a:p>
        </p:txBody>
      </p:sp>
      <p:sp>
        <p:nvSpPr>
          <p:cNvPr id="10" name="TextBox 9"/>
          <p:cNvSpPr txBox="1"/>
          <p:nvPr/>
        </p:nvSpPr>
        <p:spPr>
          <a:xfrm>
            <a:off x="491066" y="4261043"/>
            <a:ext cx="8455378" cy="1323439"/>
          </a:xfrm>
          <a:prstGeom prst="rect">
            <a:avLst/>
          </a:prstGeom>
          <a:noFill/>
        </p:spPr>
        <p:txBody>
          <a:bodyPr wrap="square" rtlCol="0">
            <a:spAutoFit/>
          </a:bodyPr>
          <a:lstStyle/>
          <a:p>
            <a:r>
              <a:rPr lang="en-US" sz="2000" b="1" dirty="0" err="1">
                <a:latin typeface="Arial" panose="020B0604020202020204" pitchFamily="34" charset="0"/>
                <a:cs typeface="Arial" panose="020B0604020202020204" pitchFamily="34" charset="0"/>
              </a:rPr>
              <a:t>Ezek</a:t>
            </a:r>
            <a:r>
              <a:rPr lang="en-US" sz="2000" b="1" dirty="0">
                <a:latin typeface="Arial" panose="020B0604020202020204" pitchFamily="34" charset="0"/>
                <a:cs typeface="Arial" panose="020B0604020202020204" pitchFamily="34" charset="0"/>
              </a:rPr>
              <a:t> 34:2 </a:t>
            </a:r>
            <a:r>
              <a:rPr lang="en-US" sz="2000" b="1" i="1" dirty="0">
                <a:solidFill>
                  <a:srgbClr val="002060"/>
                </a:solidFill>
                <a:latin typeface="Arial" panose="020B0604020202020204" pitchFamily="34" charset="0"/>
                <a:cs typeface="Arial" panose="020B0604020202020204" pitchFamily="34" charset="0"/>
              </a:rPr>
              <a:t> "Son of man, prophesy against the shepherds of Israel, prophesy and say to them, 'Thus says the Lord GOD to the shepherds: "Woe to the shepherds of Israel who feed themselves! Should not the shepherds feed the flocks?’ </a:t>
            </a:r>
          </a:p>
        </p:txBody>
      </p:sp>
      <p:sp>
        <p:nvSpPr>
          <p:cNvPr id="12" name="TextBox 11"/>
          <p:cNvSpPr txBox="1"/>
          <p:nvPr/>
        </p:nvSpPr>
        <p:spPr>
          <a:xfrm>
            <a:off x="135462" y="3951313"/>
            <a:ext cx="7260449"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God wants Ezekiel to also warn Israel’s miscreant leaders.</a:t>
            </a:r>
          </a:p>
        </p:txBody>
      </p:sp>
      <p:sp>
        <p:nvSpPr>
          <p:cNvPr id="13" name="Rectangle 12"/>
          <p:cNvSpPr/>
          <p:nvPr/>
        </p:nvSpPr>
        <p:spPr>
          <a:xfrm>
            <a:off x="-248356" y="1196622"/>
            <a:ext cx="9776178" cy="3176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9819" y="1175638"/>
            <a:ext cx="5622052"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God recommissions Ezekiel as a watchman. </a:t>
            </a:r>
          </a:p>
        </p:txBody>
      </p:sp>
      <p:sp>
        <p:nvSpPr>
          <p:cNvPr id="6" name="TextBox 5"/>
          <p:cNvSpPr txBox="1"/>
          <p:nvPr/>
        </p:nvSpPr>
        <p:spPr>
          <a:xfrm>
            <a:off x="485423" y="1490095"/>
            <a:ext cx="8568266" cy="1015663"/>
          </a:xfrm>
          <a:prstGeom prst="rect">
            <a:avLst/>
          </a:prstGeom>
          <a:noFill/>
        </p:spPr>
        <p:txBody>
          <a:bodyPr wrap="square" rtlCol="0">
            <a:spAutoFit/>
          </a:bodyPr>
          <a:lstStyle/>
          <a:p>
            <a:r>
              <a:rPr lang="en-US" sz="2000" b="1" dirty="0" err="1">
                <a:latin typeface="Arial" panose="020B0604020202020204" pitchFamily="34" charset="0"/>
                <a:cs typeface="Arial" panose="020B0604020202020204" pitchFamily="34" charset="0"/>
              </a:rPr>
              <a:t>Ezek</a:t>
            </a:r>
            <a:r>
              <a:rPr lang="en-US" sz="2000" b="1" dirty="0">
                <a:latin typeface="Arial" panose="020B0604020202020204" pitchFamily="34" charset="0"/>
                <a:cs typeface="Arial" panose="020B0604020202020204" pitchFamily="34" charset="0"/>
              </a:rPr>
              <a:t> 33:7  </a:t>
            </a:r>
            <a:r>
              <a:rPr lang="en-US" sz="2000" b="1" i="1" dirty="0">
                <a:solidFill>
                  <a:srgbClr val="002060"/>
                </a:solidFill>
                <a:latin typeface="Arial" panose="020B0604020202020204" pitchFamily="34" charset="0"/>
                <a:cs typeface="Arial" panose="020B0604020202020204" pitchFamily="34" charset="0"/>
              </a:rPr>
              <a:t> "So you, son of man: I have made you a watchman for the house of Israel; therefore you shall hear a word from My mouth and warn them for Me.</a:t>
            </a:r>
          </a:p>
        </p:txBody>
      </p:sp>
      <p:sp>
        <p:nvSpPr>
          <p:cNvPr id="14" name="TextBox 13"/>
          <p:cNvSpPr txBox="1"/>
          <p:nvPr/>
        </p:nvSpPr>
        <p:spPr>
          <a:xfrm>
            <a:off x="508012" y="5841964"/>
            <a:ext cx="8455378" cy="1015663"/>
          </a:xfrm>
          <a:prstGeom prst="rect">
            <a:avLst/>
          </a:prstGeom>
          <a:noFill/>
        </p:spPr>
        <p:txBody>
          <a:bodyPr wrap="square" rtlCol="0">
            <a:spAutoFit/>
          </a:bodyPr>
          <a:lstStyle/>
          <a:p>
            <a:r>
              <a:rPr lang="en-US" sz="2000" b="1" dirty="0" err="1">
                <a:latin typeface="Arial" panose="020B0604020202020204" pitchFamily="34" charset="0"/>
                <a:cs typeface="Arial" panose="020B0604020202020204" pitchFamily="34" charset="0"/>
              </a:rPr>
              <a:t>Ezek</a:t>
            </a:r>
            <a:r>
              <a:rPr lang="en-US" sz="2000" b="1" dirty="0">
                <a:latin typeface="Arial" panose="020B0604020202020204" pitchFamily="34" charset="0"/>
                <a:cs typeface="Arial" panose="020B0604020202020204" pitchFamily="34" charset="0"/>
              </a:rPr>
              <a:t> 34:23  </a:t>
            </a:r>
            <a:r>
              <a:rPr lang="en-US" sz="2000" b="1" i="1" dirty="0">
                <a:solidFill>
                  <a:srgbClr val="002060"/>
                </a:solidFill>
                <a:latin typeface="Arial" panose="020B0604020202020204" pitchFamily="34" charset="0"/>
                <a:cs typeface="Arial" panose="020B0604020202020204" pitchFamily="34" charset="0"/>
              </a:rPr>
              <a:t>"I will establish one shepherd over them, and he shall feed them - My servant David.  He shall feed them and be their shepherd.</a:t>
            </a:r>
          </a:p>
        </p:txBody>
      </p:sp>
      <p:sp>
        <p:nvSpPr>
          <p:cNvPr id="15" name="TextBox 14"/>
          <p:cNvSpPr txBox="1"/>
          <p:nvPr/>
        </p:nvSpPr>
        <p:spPr>
          <a:xfrm>
            <a:off x="118527" y="5537416"/>
            <a:ext cx="8031494"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God plans to establish a new, true shepherd, His son, the Christ.</a:t>
            </a:r>
          </a:p>
        </p:txBody>
      </p:sp>
    </p:spTree>
    <p:extLst>
      <p:ext uri="{BB962C8B-B14F-4D97-AF65-F5344CB8AC3E}">
        <p14:creationId xmlns:p14="http://schemas.microsoft.com/office/powerpoint/2010/main" val="991186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2574" y="-16483"/>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4000" dirty="0">
                <a:latin typeface="Abadi MT Condensed Extra Bold" charset="0"/>
                <a:ea typeface="Abadi MT Condensed Extra Bold" charset="0"/>
                <a:cs typeface="Abadi MT Condensed Extra Bold" charset="0"/>
              </a:rPr>
              <a:t>Restoration of God’s People</a:t>
            </a:r>
            <a:br>
              <a:rPr lang="en-US" sz="4000" dirty="0">
                <a:latin typeface="Abadi MT Condensed Extra Bold" charset="0"/>
                <a:ea typeface="Abadi MT Condensed Extra Bold" charset="0"/>
                <a:cs typeface="Abadi MT Condensed Extra Bold" charset="0"/>
              </a:rPr>
            </a:br>
            <a:r>
              <a:rPr lang="en-US" sz="2700" dirty="0">
                <a:latin typeface="Abadi MT Condensed Extra Bold" charset="0"/>
                <a:ea typeface="Abadi MT Condensed Extra Bold" charset="0"/>
                <a:cs typeface="Abadi MT Condensed Extra Bold" charset="0"/>
              </a:rPr>
              <a:t>Chap 33 - 48</a:t>
            </a:r>
            <a:endParaRPr lang="en-US" sz="2700" dirty="0"/>
          </a:p>
        </p:txBody>
      </p:sp>
      <p:sp>
        <p:nvSpPr>
          <p:cNvPr id="13" name="Rectangle 12"/>
          <p:cNvSpPr/>
          <p:nvPr/>
        </p:nvSpPr>
        <p:spPr>
          <a:xfrm>
            <a:off x="-248356" y="1196622"/>
            <a:ext cx="9776178" cy="3176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0796" y="1175638"/>
            <a:ext cx="2997937"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God will restore Israel. </a:t>
            </a:r>
          </a:p>
        </p:txBody>
      </p:sp>
      <p:sp>
        <p:nvSpPr>
          <p:cNvPr id="6" name="TextBox 5"/>
          <p:cNvSpPr txBox="1"/>
          <p:nvPr/>
        </p:nvSpPr>
        <p:spPr>
          <a:xfrm>
            <a:off x="406399" y="1490095"/>
            <a:ext cx="8658577" cy="2862322"/>
          </a:xfrm>
          <a:prstGeom prst="rect">
            <a:avLst/>
          </a:prstGeom>
          <a:noFill/>
        </p:spPr>
        <p:txBody>
          <a:bodyPr wrap="square" rtlCol="0">
            <a:spAutoFit/>
          </a:bodyPr>
          <a:lstStyle/>
          <a:p>
            <a:r>
              <a:rPr lang="en-US" sz="2000" b="1" dirty="0" err="1">
                <a:latin typeface="Arial" panose="020B0604020202020204" pitchFamily="34" charset="0"/>
                <a:cs typeface="Arial" panose="020B0604020202020204" pitchFamily="34" charset="0"/>
              </a:rPr>
              <a:t>Ezek</a:t>
            </a:r>
            <a:r>
              <a:rPr lang="en-US" sz="2000" b="1" dirty="0">
                <a:latin typeface="Arial" panose="020B0604020202020204" pitchFamily="34" charset="0"/>
                <a:cs typeface="Arial" panose="020B0604020202020204" pitchFamily="34" charset="0"/>
              </a:rPr>
              <a:t> 36:24-28  </a:t>
            </a:r>
            <a:r>
              <a:rPr lang="en-US" sz="2000" b="1" i="1" dirty="0">
                <a:solidFill>
                  <a:srgbClr val="002060"/>
                </a:solidFill>
                <a:latin typeface="Arial" panose="020B0604020202020204" pitchFamily="34" charset="0"/>
                <a:cs typeface="Arial" panose="020B0604020202020204" pitchFamily="34" charset="0"/>
              </a:rPr>
              <a:t>"For I will take you from among the nations, gather you out of all countries, and bring you into your own land.  Then I will sprinkle clean water on you, and you shall be clean; I will cleanse you from all your filthiness and from all your idols.  I will give you a new heart and put a new spirit within you; I will take the heart of stone out of your flesh and give you a heart of flesh.  I will put My Spirit within you and cause you to walk in My statutes, and you will keep My judgments and do them.  Then you shall dwell in the land that I gave to your fathers; you shall be My people, and I will be your God.</a:t>
            </a:r>
          </a:p>
        </p:txBody>
      </p:sp>
      <p:sp>
        <p:nvSpPr>
          <p:cNvPr id="14" name="TextBox 13"/>
          <p:cNvSpPr txBox="1"/>
          <p:nvPr/>
        </p:nvSpPr>
        <p:spPr>
          <a:xfrm>
            <a:off x="541867" y="4916272"/>
            <a:ext cx="8455378" cy="1938992"/>
          </a:xfrm>
          <a:prstGeom prst="rect">
            <a:avLst/>
          </a:prstGeom>
          <a:noFill/>
        </p:spPr>
        <p:txBody>
          <a:bodyPr wrap="square" rtlCol="0">
            <a:spAutoFit/>
          </a:bodyPr>
          <a:lstStyle/>
          <a:p>
            <a:r>
              <a:rPr lang="en-US" sz="2000" b="1" dirty="0" err="1">
                <a:latin typeface="Arial" panose="020B0604020202020204" pitchFamily="34" charset="0"/>
                <a:cs typeface="Arial" panose="020B0604020202020204" pitchFamily="34" charset="0"/>
              </a:rPr>
              <a:t>Ezek</a:t>
            </a:r>
            <a:r>
              <a:rPr lang="en-US" sz="2000" b="1" dirty="0">
                <a:latin typeface="Arial" panose="020B0604020202020204" pitchFamily="34" charset="0"/>
                <a:cs typeface="Arial" panose="020B0604020202020204" pitchFamily="34" charset="0"/>
              </a:rPr>
              <a:t> 37:5  </a:t>
            </a:r>
            <a:r>
              <a:rPr lang="en-US" sz="2000" b="1" i="1" dirty="0">
                <a:solidFill>
                  <a:srgbClr val="002060"/>
                </a:solidFill>
                <a:latin typeface="Arial" panose="020B0604020202020204" pitchFamily="34" charset="0"/>
                <a:cs typeface="Arial" panose="020B0604020202020204" pitchFamily="34" charset="0"/>
              </a:rPr>
              <a:t>Thus says the Lord GOD to these bones: "Surely I will cause breath to enter into you, and you shall live.” </a:t>
            </a:r>
          </a:p>
          <a:p>
            <a:r>
              <a:rPr lang="en-US" sz="2000" b="1" dirty="0" err="1">
                <a:latin typeface="Arial" panose="020B0604020202020204" pitchFamily="34" charset="0"/>
                <a:cs typeface="Arial" panose="020B0604020202020204" pitchFamily="34" charset="0"/>
              </a:rPr>
              <a:t>Ezek</a:t>
            </a:r>
            <a:r>
              <a:rPr lang="en-US" sz="2000" b="1" dirty="0">
                <a:latin typeface="Arial" panose="020B0604020202020204" pitchFamily="34" charset="0"/>
                <a:cs typeface="Arial" panose="020B0604020202020204" pitchFamily="34" charset="0"/>
              </a:rPr>
              <a:t> 37:22  </a:t>
            </a:r>
            <a:r>
              <a:rPr lang="en-US" sz="2000" b="1" i="1" dirty="0">
                <a:solidFill>
                  <a:srgbClr val="002060"/>
                </a:solidFill>
                <a:latin typeface="Arial" panose="020B0604020202020204" pitchFamily="34" charset="0"/>
                <a:cs typeface="Arial" panose="020B0604020202020204" pitchFamily="34" charset="0"/>
              </a:rPr>
              <a:t>"and I will make them one nation in the land, on the mountains of Israel; and one king shall be king over them all; they shall no longer be two nations, nor shall they ever be divided into two kingdoms again.</a:t>
            </a:r>
          </a:p>
        </p:txBody>
      </p:sp>
      <p:sp>
        <p:nvSpPr>
          <p:cNvPr id="15" name="TextBox 14"/>
          <p:cNvSpPr txBox="1"/>
          <p:nvPr/>
        </p:nvSpPr>
        <p:spPr>
          <a:xfrm>
            <a:off x="73371" y="4327385"/>
            <a:ext cx="8624477" cy="707886"/>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The parable of the dry bones being restored to life foretells the return</a:t>
            </a:r>
          </a:p>
          <a:p>
            <a:r>
              <a:rPr lang="en-US" sz="2000" b="1" dirty="0">
                <a:latin typeface="Arial" panose="020B0604020202020204" pitchFamily="34" charset="0"/>
                <a:cs typeface="Arial" panose="020B0604020202020204" pitchFamily="34" charset="0"/>
              </a:rPr>
              <a:t>of the Jews to the land of their forefathers. </a:t>
            </a:r>
          </a:p>
        </p:txBody>
      </p:sp>
    </p:spTree>
    <p:extLst>
      <p:ext uri="{BB962C8B-B14F-4D97-AF65-F5344CB8AC3E}">
        <p14:creationId xmlns:p14="http://schemas.microsoft.com/office/powerpoint/2010/main" val="494688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2574" y="152852"/>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4000" dirty="0">
                <a:latin typeface="Abadi MT Condensed Extra Bold" charset="0"/>
                <a:ea typeface="Abadi MT Condensed Extra Bold" charset="0"/>
                <a:cs typeface="Abadi MT Condensed Extra Bold" charset="0"/>
              </a:rPr>
              <a:t>Restoration of God’s People</a:t>
            </a:r>
            <a:br>
              <a:rPr lang="en-US" sz="4000" dirty="0">
                <a:latin typeface="Abadi MT Condensed Extra Bold" charset="0"/>
                <a:ea typeface="Abadi MT Condensed Extra Bold" charset="0"/>
                <a:cs typeface="Abadi MT Condensed Extra Bold" charset="0"/>
              </a:rPr>
            </a:br>
            <a:r>
              <a:rPr lang="en-US" sz="2700" dirty="0">
                <a:latin typeface="Abadi MT Condensed Extra Bold" charset="0"/>
                <a:ea typeface="Abadi MT Condensed Extra Bold" charset="0"/>
                <a:cs typeface="Abadi MT Condensed Extra Bold" charset="0"/>
              </a:rPr>
              <a:t>Chap 33 - 48</a:t>
            </a:r>
            <a:endParaRPr lang="en-US" sz="2700" dirty="0"/>
          </a:p>
        </p:txBody>
      </p:sp>
      <p:sp>
        <p:nvSpPr>
          <p:cNvPr id="8" name="TextBox 7"/>
          <p:cNvSpPr txBox="1"/>
          <p:nvPr/>
        </p:nvSpPr>
        <p:spPr>
          <a:xfrm>
            <a:off x="129819" y="1661065"/>
            <a:ext cx="8409674" cy="707886"/>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God, through Ezekiel, tells of a coming time where a descendant of </a:t>
            </a:r>
          </a:p>
          <a:p>
            <a:r>
              <a:rPr lang="en-US" sz="2000" b="1" dirty="0">
                <a:latin typeface="Arial" panose="020B0604020202020204" pitchFamily="34" charset="0"/>
                <a:cs typeface="Arial" panose="020B0604020202020204" pitchFamily="34" charset="0"/>
              </a:rPr>
              <a:t>David will rule over His people permanently. </a:t>
            </a:r>
          </a:p>
        </p:txBody>
      </p:sp>
      <p:sp>
        <p:nvSpPr>
          <p:cNvPr id="6" name="TextBox 5"/>
          <p:cNvSpPr txBox="1"/>
          <p:nvPr/>
        </p:nvSpPr>
        <p:spPr>
          <a:xfrm>
            <a:off x="485423" y="2393215"/>
            <a:ext cx="8331199" cy="3477875"/>
          </a:xfrm>
          <a:prstGeom prst="rect">
            <a:avLst/>
          </a:prstGeom>
          <a:noFill/>
        </p:spPr>
        <p:txBody>
          <a:bodyPr wrap="square" rtlCol="0">
            <a:spAutoFit/>
          </a:bodyPr>
          <a:lstStyle/>
          <a:p>
            <a:r>
              <a:rPr lang="en-US" sz="2000" b="1" dirty="0" err="1">
                <a:latin typeface="Arial" panose="020B0604020202020204" pitchFamily="34" charset="0"/>
                <a:cs typeface="Arial" panose="020B0604020202020204" pitchFamily="34" charset="0"/>
              </a:rPr>
              <a:t>Ezek</a:t>
            </a:r>
            <a:r>
              <a:rPr lang="en-US" sz="2000" b="1" dirty="0">
                <a:latin typeface="Arial" panose="020B0604020202020204" pitchFamily="34" charset="0"/>
                <a:cs typeface="Arial" panose="020B0604020202020204" pitchFamily="34" charset="0"/>
              </a:rPr>
              <a:t> 37:24-27  </a:t>
            </a:r>
            <a:r>
              <a:rPr lang="en-US" sz="2000" b="1" i="1" dirty="0">
                <a:solidFill>
                  <a:srgbClr val="002060"/>
                </a:solidFill>
                <a:latin typeface="Arial" panose="020B0604020202020204" pitchFamily="34" charset="0"/>
                <a:cs typeface="Arial" panose="020B0604020202020204" pitchFamily="34" charset="0"/>
              </a:rPr>
              <a:t> </a:t>
            </a:r>
            <a:r>
              <a:rPr lang="en-US" sz="1600" b="1" i="1" baseline="50000" dirty="0">
                <a:solidFill>
                  <a:srgbClr val="0070C0"/>
                </a:solidFill>
                <a:latin typeface="Arial" panose="020B0604020202020204" pitchFamily="34" charset="0"/>
                <a:cs typeface="Arial" panose="020B0604020202020204" pitchFamily="34" charset="0"/>
              </a:rPr>
              <a:t>24</a:t>
            </a:r>
            <a:r>
              <a:rPr lang="en-US" sz="2000" b="1" i="1" dirty="0">
                <a:solidFill>
                  <a:srgbClr val="002060"/>
                </a:solidFill>
                <a:latin typeface="Arial" panose="020B0604020202020204" pitchFamily="34" charset="0"/>
                <a:cs typeface="Arial" panose="020B0604020202020204" pitchFamily="34" charset="0"/>
              </a:rPr>
              <a:t>"David My servant shall be king over them, and they shall all have one shepherd; they shall also walk in My judgments and observe My statutes, and do them.  </a:t>
            </a:r>
            <a:r>
              <a:rPr lang="en-US" sz="1600" b="1" i="1" baseline="50000" dirty="0">
                <a:solidFill>
                  <a:srgbClr val="0070C0"/>
                </a:solidFill>
                <a:latin typeface="Arial" panose="020B0604020202020204" pitchFamily="34" charset="0"/>
                <a:cs typeface="Arial" panose="020B0604020202020204" pitchFamily="34" charset="0"/>
              </a:rPr>
              <a:t>25</a:t>
            </a:r>
            <a:r>
              <a:rPr lang="en-US" sz="2000" b="1" i="1" dirty="0">
                <a:solidFill>
                  <a:srgbClr val="002060"/>
                </a:solidFill>
                <a:latin typeface="Arial" panose="020B0604020202020204" pitchFamily="34" charset="0"/>
                <a:cs typeface="Arial" panose="020B0604020202020204" pitchFamily="34" charset="0"/>
              </a:rPr>
              <a:t>Then they shall dwell in the land that I have given to Jacob My servant, where your fathers dwelt; and they shall dwell there, they, their children, and their children's children, forever; and My servant David shall be their prince forever.  </a:t>
            </a:r>
            <a:r>
              <a:rPr lang="en-US" sz="1600" b="1" i="1" baseline="50000" dirty="0">
                <a:solidFill>
                  <a:srgbClr val="0070C0"/>
                </a:solidFill>
                <a:latin typeface="Arial" panose="020B0604020202020204" pitchFamily="34" charset="0"/>
                <a:cs typeface="Arial" panose="020B0604020202020204" pitchFamily="34" charset="0"/>
              </a:rPr>
              <a:t>26</a:t>
            </a:r>
            <a:r>
              <a:rPr lang="en-US" sz="2000" b="1" i="1" dirty="0">
                <a:solidFill>
                  <a:srgbClr val="002060"/>
                </a:solidFill>
                <a:latin typeface="Arial" panose="020B0604020202020204" pitchFamily="34" charset="0"/>
                <a:cs typeface="Arial" panose="020B0604020202020204" pitchFamily="34" charset="0"/>
              </a:rPr>
              <a:t>Moreover I will make a covenant of peace with them, and it shall be an everlasting covenant with them; I will establish them and multiply them, and I will set My sanctuary in their midst forevermore.  </a:t>
            </a:r>
            <a:r>
              <a:rPr lang="en-US" sz="1600" b="1" i="1" baseline="50000" dirty="0">
                <a:solidFill>
                  <a:srgbClr val="0070C0"/>
                </a:solidFill>
                <a:latin typeface="Arial" panose="020B0604020202020204" pitchFamily="34" charset="0"/>
                <a:cs typeface="Arial" panose="020B0604020202020204" pitchFamily="34" charset="0"/>
              </a:rPr>
              <a:t>27 </a:t>
            </a:r>
            <a:r>
              <a:rPr lang="en-US" sz="2000" b="1" i="1" dirty="0">
                <a:solidFill>
                  <a:srgbClr val="002060"/>
                </a:solidFill>
                <a:latin typeface="Arial" panose="020B0604020202020204" pitchFamily="34" charset="0"/>
                <a:cs typeface="Arial" panose="020B0604020202020204" pitchFamily="34" charset="0"/>
              </a:rPr>
              <a:t>My tabernacle also shall be with them; indeed I will be their God, and they shall be My people.”</a:t>
            </a:r>
          </a:p>
        </p:txBody>
      </p:sp>
      <p:sp>
        <p:nvSpPr>
          <p:cNvPr id="2" name="TextBox 1"/>
          <p:cNvSpPr txBox="1"/>
          <p:nvPr/>
        </p:nvSpPr>
        <p:spPr>
          <a:xfrm>
            <a:off x="169333" y="5871090"/>
            <a:ext cx="8267007"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This alludes to the kingdom of the church, with Christ as its head. </a:t>
            </a:r>
          </a:p>
        </p:txBody>
      </p:sp>
    </p:spTree>
    <p:extLst>
      <p:ext uri="{BB962C8B-B14F-4D97-AF65-F5344CB8AC3E}">
        <p14:creationId xmlns:p14="http://schemas.microsoft.com/office/powerpoint/2010/main" val="38777499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2574" y="152852"/>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4000" dirty="0">
                <a:latin typeface="Abadi MT Condensed Extra Bold" charset="0"/>
                <a:ea typeface="Abadi MT Condensed Extra Bold" charset="0"/>
                <a:cs typeface="Abadi MT Condensed Extra Bold" charset="0"/>
              </a:rPr>
              <a:t>Restoration of God’s People</a:t>
            </a:r>
            <a:br>
              <a:rPr lang="en-US" sz="4000" dirty="0">
                <a:latin typeface="Abadi MT Condensed Extra Bold" charset="0"/>
                <a:ea typeface="Abadi MT Condensed Extra Bold" charset="0"/>
                <a:cs typeface="Abadi MT Condensed Extra Bold" charset="0"/>
              </a:rPr>
            </a:br>
            <a:r>
              <a:rPr lang="en-US" sz="2700" dirty="0">
                <a:latin typeface="Abadi MT Condensed Extra Bold" charset="0"/>
                <a:ea typeface="Abadi MT Condensed Extra Bold" charset="0"/>
                <a:cs typeface="Abadi MT Condensed Extra Bold" charset="0"/>
              </a:rPr>
              <a:t>Chap 33 - 48</a:t>
            </a:r>
            <a:endParaRPr lang="en-US" sz="2700" dirty="0"/>
          </a:p>
        </p:txBody>
      </p:sp>
      <p:sp>
        <p:nvSpPr>
          <p:cNvPr id="9" name="TextBox 8"/>
          <p:cNvSpPr txBox="1"/>
          <p:nvPr/>
        </p:nvSpPr>
        <p:spPr>
          <a:xfrm>
            <a:off x="860772" y="2884504"/>
            <a:ext cx="7955850" cy="101566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Bible historians are divided on who Gog represents.  Some say </a:t>
            </a:r>
          </a:p>
          <a:p>
            <a:r>
              <a:rPr lang="en-US" sz="2000" b="1" dirty="0">
                <a:latin typeface="Arial" panose="020B0604020202020204" pitchFamily="34" charset="0"/>
                <a:cs typeface="Arial" panose="020B0604020202020204" pitchFamily="34" charset="0"/>
              </a:rPr>
              <a:t>it is Cambyses, king of Persia, while others say it represents Antiochus Epiphanes, the great enemy of the Israelites.</a:t>
            </a:r>
          </a:p>
        </p:txBody>
      </p:sp>
      <p:sp>
        <p:nvSpPr>
          <p:cNvPr id="10" name="TextBox 9"/>
          <p:cNvSpPr txBox="1"/>
          <p:nvPr/>
        </p:nvSpPr>
        <p:spPr>
          <a:xfrm>
            <a:off x="508012" y="5146580"/>
            <a:ext cx="8455378" cy="1323439"/>
          </a:xfrm>
          <a:prstGeom prst="rect">
            <a:avLst/>
          </a:prstGeom>
          <a:noFill/>
        </p:spPr>
        <p:txBody>
          <a:bodyPr wrap="square" rtlCol="0">
            <a:spAutoFit/>
          </a:bodyPr>
          <a:lstStyle/>
          <a:p>
            <a:r>
              <a:rPr lang="en-US" sz="2000" b="1" dirty="0" err="1">
                <a:latin typeface="Arial" panose="020B0604020202020204" pitchFamily="34" charset="0"/>
                <a:cs typeface="Arial" panose="020B0604020202020204" pitchFamily="34" charset="0"/>
              </a:rPr>
              <a:t>Ezek</a:t>
            </a:r>
            <a:r>
              <a:rPr lang="en-US" sz="2000" b="1" dirty="0">
                <a:latin typeface="Arial" panose="020B0604020202020204" pitchFamily="34" charset="0"/>
                <a:cs typeface="Arial" panose="020B0604020202020204" pitchFamily="34" charset="0"/>
              </a:rPr>
              <a:t> 43:4-5 </a:t>
            </a:r>
            <a:r>
              <a:rPr lang="en-US" sz="2000" b="1" i="1" dirty="0">
                <a:solidFill>
                  <a:srgbClr val="002060"/>
                </a:solidFill>
                <a:latin typeface="Arial" panose="020B0604020202020204" pitchFamily="34" charset="0"/>
                <a:cs typeface="Arial" panose="020B0604020202020204" pitchFamily="34" charset="0"/>
              </a:rPr>
              <a:t>  And the glory of the LORD came into the temple by way of the gate which faces toward the east. The Spirit lifted me up and brought me into the inner court; and behold, the glory of the LORD filled the temple.</a:t>
            </a:r>
          </a:p>
        </p:txBody>
      </p:sp>
      <p:sp>
        <p:nvSpPr>
          <p:cNvPr id="12" name="TextBox 11"/>
          <p:cNvSpPr txBox="1"/>
          <p:nvPr/>
        </p:nvSpPr>
        <p:spPr>
          <a:xfrm>
            <a:off x="188103" y="3858162"/>
            <a:ext cx="8622873" cy="1323439"/>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God presents another vision to Ezekiel, one of the details of a re-built</a:t>
            </a:r>
          </a:p>
          <a:p>
            <a:r>
              <a:rPr lang="en-US" sz="2000" b="1" dirty="0">
                <a:latin typeface="Arial" panose="020B0604020202020204" pitchFamily="34" charset="0"/>
                <a:cs typeface="Arial" panose="020B0604020202020204" pitchFamily="34" charset="0"/>
              </a:rPr>
              <a:t>temple in Jerusalem.  Chapters 40, 41 and 42 describe in detail the </a:t>
            </a:r>
          </a:p>
          <a:p>
            <a:r>
              <a:rPr lang="en-US" sz="2000" b="1" dirty="0">
                <a:latin typeface="Arial" panose="020B0604020202020204" pitchFamily="34" charset="0"/>
                <a:cs typeface="Arial" panose="020B0604020202020204" pitchFamily="34" charset="0"/>
              </a:rPr>
              <a:t>measurements of the temple building, courtyard and gates.  Then, in </a:t>
            </a:r>
          </a:p>
          <a:p>
            <a:r>
              <a:rPr lang="en-US" sz="2000" b="1" dirty="0">
                <a:latin typeface="Arial" panose="020B0604020202020204" pitchFamily="34" charset="0"/>
                <a:cs typeface="Arial" panose="020B0604020202020204" pitchFamily="34" charset="0"/>
              </a:rPr>
              <a:t>Chapter 43, the Glory of the LORD returns.</a:t>
            </a:r>
          </a:p>
        </p:txBody>
      </p:sp>
      <p:sp>
        <p:nvSpPr>
          <p:cNvPr id="8" name="TextBox 7"/>
          <p:cNvSpPr txBox="1"/>
          <p:nvPr/>
        </p:nvSpPr>
        <p:spPr>
          <a:xfrm>
            <a:off x="129819" y="1661065"/>
            <a:ext cx="6987810"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God tells Ezekiel to speak against another foreign king. </a:t>
            </a:r>
          </a:p>
        </p:txBody>
      </p:sp>
      <p:sp>
        <p:nvSpPr>
          <p:cNvPr id="6" name="TextBox 5"/>
          <p:cNvSpPr txBox="1"/>
          <p:nvPr/>
        </p:nvSpPr>
        <p:spPr>
          <a:xfrm>
            <a:off x="485423" y="1975522"/>
            <a:ext cx="8568266" cy="1015663"/>
          </a:xfrm>
          <a:prstGeom prst="rect">
            <a:avLst/>
          </a:prstGeom>
          <a:noFill/>
        </p:spPr>
        <p:txBody>
          <a:bodyPr wrap="square" rtlCol="0">
            <a:spAutoFit/>
          </a:bodyPr>
          <a:lstStyle/>
          <a:p>
            <a:r>
              <a:rPr lang="en-US" sz="2000" b="1" dirty="0" err="1">
                <a:latin typeface="Arial" panose="020B0604020202020204" pitchFamily="34" charset="0"/>
                <a:cs typeface="Arial" panose="020B0604020202020204" pitchFamily="34" charset="0"/>
              </a:rPr>
              <a:t>Ezek</a:t>
            </a:r>
            <a:r>
              <a:rPr lang="en-US" sz="2000" b="1" dirty="0">
                <a:latin typeface="Arial" panose="020B0604020202020204" pitchFamily="34" charset="0"/>
                <a:cs typeface="Arial" panose="020B0604020202020204" pitchFamily="34" charset="0"/>
              </a:rPr>
              <a:t> 38:2  </a:t>
            </a:r>
            <a:r>
              <a:rPr lang="en-US" sz="2000" b="1" i="1" dirty="0">
                <a:solidFill>
                  <a:srgbClr val="002060"/>
                </a:solidFill>
                <a:latin typeface="Arial" panose="020B0604020202020204" pitchFamily="34" charset="0"/>
                <a:cs typeface="Arial" panose="020B0604020202020204" pitchFamily="34" charset="0"/>
              </a:rPr>
              <a:t> "Son of man, set your face against Gog, of the land of </a:t>
            </a:r>
            <a:r>
              <a:rPr lang="en-US" sz="2000" b="1" i="1" dirty="0" err="1">
                <a:solidFill>
                  <a:srgbClr val="002060"/>
                </a:solidFill>
                <a:latin typeface="Arial" panose="020B0604020202020204" pitchFamily="34" charset="0"/>
                <a:cs typeface="Arial" panose="020B0604020202020204" pitchFamily="34" charset="0"/>
              </a:rPr>
              <a:t>Magog</a:t>
            </a:r>
            <a:r>
              <a:rPr lang="en-US" sz="2000" b="1" i="1" dirty="0">
                <a:solidFill>
                  <a:srgbClr val="002060"/>
                </a:solidFill>
                <a:latin typeface="Arial" panose="020B0604020202020204" pitchFamily="34" charset="0"/>
                <a:cs typeface="Arial" panose="020B0604020202020204" pitchFamily="34" charset="0"/>
              </a:rPr>
              <a:t>, the prince of Rosh, </a:t>
            </a:r>
            <a:r>
              <a:rPr lang="en-US" sz="2000" b="1" i="1" dirty="0" err="1">
                <a:solidFill>
                  <a:srgbClr val="002060"/>
                </a:solidFill>
                <a:latin typeface="Arial" panose="020B0604020202020204" pitchFamily="34" charset="0"/>
                <a:cs typeface="Arial" panose="020B0604020202020204" pitchFamily="34" charset="0"/>
              </a:rPr>
              <a:t>Meshech</a:t>
            </a:r>
            <a:r>
              <a:rPr lang="en-US" sz="2000" b="1" i="1" dirty="0">
                <a:solidFill>
                  <a:srgbClr val="002060"/>
                </a:solidFill>
                <a:latin typeface="Arial" panose="020B0604020202020204" pitchFamily="34" charset="0"/>
                <a:cs typeface="Arial" panose="020B0604020202020204" pitchFamily="34" charset="0"/>
              </a:rPr>
              <a:t>, and Tubal, and prophesy against him.”</a:t>
            </a:r>
          </a:p>
        </p:txBody>
      </p:sp>
    </p:spTree>
    <p:extLst>
      <p:ext uri="{BB962C8B-B14F-4D97-AF65-F5344CB8AC3E}">
        <p14:creationId xmlns:p14="http://schemas.microsoft.com/office/powerpoint/2010/main" val="15867733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2574" y="152852"/>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4000" dirty="0">
                <a:latin typeface="Abadi MT Condensed Extra Bold" charset="0"/>
                <a:ea typeface="Abadi MT Condensed Extra Bold" charset="0"/>
                <a:cs typeface="Abadi MT Condensed Extra Bold" charset="0"/>
              </a:rPr>
              <a:t>Restoration of God’s People</a:t>
            </a:r>
            <a:br>
              <a:rPr lang="en-US" sz="4000" dirty="0">
                <a:latin typeface="Abadi MT Condensed Extra Bold" charset="0"/>
                <a:ea typeface="Abadi MT Condensed Extra Bold" charset="0"/>
                <a:cs typeface="Abadi MT Condensed Extra Bold" charset="0"/>
              </a:rPr>
            </a:br>
            <a:r>
              <a:rPr lang="en-US" sz="2700" dirty="0">
                <a:latin typeface="Abadi MT Condensed Extra Bold" charset="0"/>
                <a:ea typeface="Abadi MT Condensed Extra Bold" charset="0"/>
                <a:cs typeface="Abadi MT Condensed Extra Bold" charset="0"/>
              </a:rPr>
              <a:t>Chap 33 - 48</a:t>
            </a:r>
            <a:endParaRPr lang="en-US" sz="2700" dirty="0"/>
          </a:p>
        </p:txBody>
      </p:sp>
      <p:sp>
        <p:nvSpPr>
          <p:cNvPr id="9" name="TextBox 8"/>
          <p:cNvSpPr txBox="1"/>
          <p:nvPr/>
        </p:nvSpPr>
        <p:spPr>
          <a:xfrm>
            <a:off x="431793" y="2367063"/>
            <a:ext cx="8396117" cy="2554545"/>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Chap 43:   A description of the alter and what to sacrifice on it.</a:t>
            </a:r>
          </a:p>
          <a:p>
            <a:r>
              <a:rPr lang="en-US" sz="2000" b="1" dirty="0">
                <a:latin typeface="Arial" panose="020B0604020202020204" pitchFamily="34" charset="0"/>
                <a:cs typeface="Arial" panose="020B0604020202020204" pitchFamily="34" charset="0"/>
              </a:rPr>
              <a:t>Chap 44:   Instructions for use of gates; Instructions for priests on </a:t>
            </a:r>
          </a:p>
          <a:p>
            <a:r>
              <a:rPr lang="en-US" sz="2000" b="1" dirty="0">
                <a:latin typeface="Arial" panose="020B0604020202020204" pitchFamily="34" charset="0"/>
                <a:cs typeface="Arial" panose="020B0604020202020204" pitchFamily="34" charset="0"/>
              </a:rPr>
              <a:t>		garments, offerings and cleanliness.</a:t>
            </a:r>
          </a:p>
          <a:p>
            <a:r>
              <a:rPr lang="en-US" sz="2000" b="1" dirty="0">
                <a:latin typeface="Arial" panose="020B0604020202020204" pitchFamily="34" charset="0"/>
                <a:cs typeface="Arial" panose="020B0604020202020204" pitchFamily="34" charset="0"/>
              </a:rPr>
              <a:t>Chap 45:   The definition of a holy district around the temple mount.</a:t>
            </a:r>
          </a:p>
          <a:p>
            <a:r>
              <a:rPr lang="en-US" sz="2000" b="1" dirty="0">
                <a:latin typeface="Arial" panose="020B0604020202020204" pitchFamily="34" charset="0"/>
                <a:cs typeface="Arial" panose="020B0604020202020204" pitchFamily="34" charset="0"/>
              </a:rPr>
              <a:t>Chap 46:   The manner of worship is described.</a:t>
            </a:r>
          </a:p>
          <a:p>
            <a:r>
              <a:rPr lang="en-US" sz="2000" b="1" dirty="0">
                <a:latin typeface="Arial" panose="020B0604020202020204" pitchFamily="34" charset="0"/>
                <a:cs typeface="Arial" panose="020B0604020202020204" pitchFamily="34" charset="0"/>
              </a:rPr>
              <a:t>Chap 47:   Usage of water and land around the temple.  The division </a:t>
            </a:r>
          </a:p>
          <a:p>
            <a:r>
              <a:rPr lang="en-US" sz="2000" b="1" dirty="0">
                <a:latin typeface="Arial" panose="020B0604020202020204" pitchFamily="34" charset="0"/>
                <a:cs typeface="Arial" panose="020B0604020202020204" pitchFamily="34" charset="0"/>
              </a:rPr>
              <a:t>		of the land for each of the tribes is described.</a:t>
            </a:r>
          </a:p>
          <a:p>
            <a:r>
              <a:rPr lang="en-US" sz="2000" b="1" dirty="0">
                <a:latin typeface="Arial" panose="020B0604020202020204" pitchFamily="34" charset="0"/>
                <a:cs typeface="Arial" panose="020B0604020202020204" pitchFamily="34" charset="0"/>
              </a:rPr>
              <a:t>Chap 48:   Division of land concludes.</a:t>
            </a:r>
          </a:p>
        </p:txBody>
      </p:sp>
      <p:sp>
        <p:nvSpPr>
          <p:cNvPr id="8" name="TextBox 7"/>
          <p:cNvSpPr txBox="1"/>
          <p:nvPr/>
        </p:nvSpPr>
        <p:spPr>
          <a:xfrm>
            <a:off x="129819" y="1661065"/>
            <a:ext cx="8183651" cy="707886"/>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In the remaining chapters, God, through Ezekiel, provides further </a:t>
            </a:r>
          </a:p>
          <a:p>
            <a:r>
              <a:rPr lang="en-US" sz="2000" b="1" dirty="0">
                <a:latin typeface="Arial" panose="020B0604020202020204" pitchFamily="34" charset="0"/>
                <a:cs typeface="Arial" panose="020B0604020202020204" pitchFamily="34" charset="0"/>
              </a:rPr>
              <a:t>instruction for when they return to the land.  </a:t>
            </a:r>
          </a:p>
        </p:txBody>
      </p:sp>
    </p:spTree>
    <p:extLst>
      <p:ext uri="{BB962C8B-B14F-4D97-AF65-F5344CB8AC3E}">
        <p14:creationId xmlns:p14="http://schemas.microsoft.com/office/powerpoint/2010/main" val="1785353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02B0F-0776-8F41-9698-B6EF8581D009}"/>
              </a:ext>
            </a:extLst>
          </p:cNvPr>
          <p:cNvSpPr>
            <a:spLocks noGrp="1"/>
          </p:cNvSpPr>
          <p:nvPr>
            <p:ph type="title"/>
          </p:nvPr>
        </p:nvSpPr>
        <p:spPr/>
        <p:txBody>
          <a:bodyPr>
            <a:normAutofit/>
          </a:bodyPr>
          <a:lstStyle/>
          <a:p>
            <a:r>
              <a:rPr lang="en-US" sz="3600" dirty="0"/>
              <a:t>Summary of Ezekiel - Five themes</a:t>
            </a:r>
          </a:p>
        </p:txBody>
      </p:sp>
      <p:sp>
        <p:nvSpPr>
          <p:cNvPr id="3" name="Content Placeholder 2">
            <a:extLst>
              <a:ext uri="{FF2B5EF4-FFF2-40B4-BE49-F238E27FC236}">
                <a16:creationId xmlns:a16="http://schemas.microsoft.com/office/drawing/2014/main" id="{FF05A0D4-6F12-5646-A2DE-A425603A8150}"/>
              </a:ext>
            </a:extLst>
          </p:cNvPr>
          <p:cNvSpPr>
            <a:spLocks noGrp="1"/>
          </p:cNvSpPr>
          <p:nvPr>
            <p:ph idx="1"/>
          </p:nvPr>
        </p:nvSpPr>
        <p:spPr>
          <a:xfrm>
            <a:off x="238539" y="1669774"/>
            <a:ext cx="8693426" cy="4731026"/>
          </a:xfrm>
        </p:spPr>
        <p:txBody>
          <a:bodyPr>
            <a:normAutofit lnSpcReduction="10000"/>
          </a:bodyPr>
          <a:lstStyle/>
          <a:p>
            <a:pPr marL="633222" indent="-514350">
              <a:buFont typeface="+mj-lt"/>
              <a:buAutoNum type="arabicPeriod"/>
            </a:pPr>
            <a:r>
              <a:rPr lang="en-US" sz="2000" b="1" dirty="0"/>
              <a:t>The holiness of God</a:t>
            </a:r>
            <a:r>
              <a:rPr lang="en-US" sz="2000" dirty="0"/>
              <a:t>.  In the midst of an evil nation, God’s eternal of attribute of righteousness was manifested.  </a:t>
            </a:r>
          </a:p>
          <a:p>
            <a:pPr marL="633222" indent="-514350">
              <a:buFont typeface="+mj-lt"/>
              <a:buAutoNum type="arabicPeriod"/>
            </a:pPr>
            <a:r>
              <a:rPr lang="en-US" sz="2000" b="1" dirty="0"/>
              <a:t>The sinfulness of Israel</a:t>
            </a:r>
            <a:r>
              <a:rPr lang="en-US" sz="2000" dirty="0"/>
              <a:t>. The word “sin” occurs twenty times in the book.  </a:t>
            </a:r>
          </a:p>
          <a:p>
            <a:pPr marL="633222" indent="-514350">
              <a:buFont typeface="+mj-lt"/>
              <a:buAutoNum type="arabicPeriod"/>
            </a:pPr>
            <a:r>
              <a:rPr lang="en-US" sz="2000" b="1" dirty="0"/>
              <a:t>God will not allow sinfulness to continue.  He will punish sin! </a:t>
            </a:r>
            <a:r>
              <a:rPr lang="en-US" sz="2000" dirty="0"/>
              <a:t>(see God’s wrath that would be spent, 5:13; 6:12; 7:8; 13:15; 7:8; 9:8; 14:19; 20:8, 13, 21; 30:15, 29).  </a:t>
            </a:r>
          </a:p>
          <a:p>
            <a:pPr marL="633222" indent="-514350">
              <a:buFont typeface="+mj-lt"/>
              <a:buAutoNum type="arabicPeriod"/>
            </a:pPr>
            <a:r>
              <a:rPr lang="en-US" sz="2000" b="1" dirty="0"/>
              <a:t>Individual responsibility</a:t>
            </a:r>
            <a:r>
              <a:rPr lang="en-US" sz="2000" dirty="0"/>
              <a:t>: “the person who sins will die” (chapter 18).  </a:t>
            </a:r>
          </a:p>
          <a:p>
            <a:pPr marL="633222" indent="-514350">
              <a:buFont typeface="+mj-lt"/>
              <a:buAutoNum type="arabicPeriod"/>
            </a:pPr>
            <a:r>
              <a:rPr lang="en-US" sz="2000" b="1" dirty="0"/>
              <a:t>God will restore.  </a:t>
            </a:r>
            <a:r>
              <a:rPr lang="en-US" sz="2000" dirty="0"/>
              <a:t>The forgiving nature of God is beautifully illustrated.  God’s </a:t>
            </a:r>
            <a:r>
              <a:rPr lang="en-US" sz="2000" i="1" dirty="0"/>
              <a:t>righteousness </a:t>
            </a:r>
            <a:r>
              <a:rPr lang="en-US" sz="2000" dirty="0"/>
              <a:t>required punishment, but His </a:t>
            </a:r>
            <a:r>
              <a:rPr lang="en-US" sz="2000" i="1" dirty="0"/>
              <a:t>compassion </a:t>
            </a:r>
            <a:r>
              <a:rPr lang="en-US" sz="2000" dirty="0"/>
              <a:t>allowed forgiveness and restoration.  This truth is most powerfully illustrated in the vision of the valley of dry bones (chapter 37).  </a:t>
            </a:r>
            <a:br>
              <a:rPr lang="en-US" sz="2000" dirty="0"/>
            </a:br>
            <a:endParaRPr lang="en-US" sz="2000" dirty="0"/>
          </a:p>
          <a:p>
            <a:pPr lvl="1"/>
            <a:r>
              <a:rPr lang="en-US" sz="2000" dirty="0"/>
              <a:t>Another key idea is God’s Spirit, or “glory” leaving and returning.  He left the temple in chapters 8-11 and returned in chapter 43.  He left when there was judgment, then returned after restoration.    </a:t>
            </a:r>
            <a:endParaRPr lang="en-US" sz="2000" b="1" dirty="0"/>
          </a:p>
        </p:txBody>
      </p:sp>
    </p:spTree>
    <p:extLst>
      <p:ext uri="{BB962C8B-B14F-4D97-AF65-F5344CB8AC3E}">
        <p14:creationId xmlns:p14="http://schemas.microsoft.com/office/powerpoint/2010/main" val="138803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8229600" cy="1252728"/>
          </a:xfrm>
        </p:spPr>
        <p:txBody>
          <a:bodyPr/>
          <a:lstStyle/>
          <a:p>
            <a:pPr algn="ctr"/>
            <a:r>
              <a:rPr lang="en-US" dirty="0"/>
              <a:t>Ezekiel</a:t>
            </a:r>
          </a:p>
        </p:txBody>
      </p:sp>
      <p:sp>
        <p:nvSpPr>
          <p:cNvPr id="3" name="Content Placeholder 2"/>
          <p:cNvSpPr>
            <a:spLocks noGrp="1"/>
          </p:cNvSpPr>
          <p:nvPr>
            <p:ph idx="1"/>
          </p:nvPr>
        </p:nvSpPr>
        <p:spPr>
          <a:xfrm>
            <a:off x="981804" y="1371600"/>
            <a:ext cx="8229600" cy="5082809"/>
          </a:xfrm>
        </p:spPr>
        <p:txBody>
          <a:bodyPr/>
          <a:lstStyle/>
          <a:p>
            <a:pPr>
              <a:buNone/>
            </a:pPr>
            <a:r>
              <a:rPr lang="en-US" dirty="0"/>
              <a:t>	    </a:t>
            </a:r>
            <a:r>
              <a:rPr lang="en-US" sz="2400" b="1" dirty="0"/>
              <a:t> </a:t>
            </a:r>
            <a:endParaRPr lang="en-US" sz="1800" b="1" dirty="0"/>
          </a:p>
        </p:txBody>
      </p:sp>
      <p:sp>
        <p:nvSpPr>
          <p:cNvPr id="133" name="Footer Placeholder 132"/>
          <p:cNvSpPr>
            <a:spLocks noGrp="1"/>
          </p:cNvSpPr>
          <p:nvPr>
            <p:ph type="ftr" sz="quarter" idx="11"/>
          </p:nvPr>
        </p:nvSpPr>
        <p:spPr>
          <a:xfrm>
            <a:off x="2860400" y="6476999"/>
            <a:ext cx="5507719" cy="274320"/>
          </a:xfrm>
        </p:spPr>
        <p:txBody>
          <a:bodyPr/>
          <a:lstStyle/>
          <a:p>
            <a:r>
              <a:rPr lang="en-US" sz="1050" dirty="0"/>
              <a:t>                                     From God's Masterwork - Swindoll</a:t>
            </a:r>
          </a:p>
        </p:txBody>
      </p:sp>
      <p:cxnSp>
        <p:nvCxnSpPr>
          <p:cNvPr id="5" name="Straight Connector 4"/>
          <p:cNvCxnSpPr/>
          <p:nvPr/>
        </p:nvCxnSpPr>
        <p:spPr>
          <a:xfrm rot="5400000">
            <a:off x="29304" y="2781300"/>
            <a:ext cx="28956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7268304" y="2705100"/>
            <a:ext cx="27432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362804" y="4267200"/>
            <a:ext cx="71628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34104" y="5295900"/>
            <a:ext cx="20574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7420704" y="5219700"/>
            <a:ext cx="22098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362804" y="6324600"/>
            <a:ext cx="71628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19804" y="4953000"/>
            <a:ext cx="8305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19804" y="5638800"/>
            <a:ext cx="8305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667604" y="3505200"/>
            <a:ext cx="1447800" cy="400110"/>
          </a:xfrm>
          <a:prstGeom prst="rect">
            <a:avLst/>
          </a:prstGeom>
          <a:noFill/>
        </p:spPr>
        <p:txBody>
          <a:bodyPr wrap="square" rtlCol="0">
            <a:spAutoFit/>
          </a:bodyPr>
          <a:lstStyle/>
          <a:p>
            <a:r>
              <a:rPr lang="en-US" sz="2000" b="1" dirty="0"/>
              <a:t> </a:t>
            </a:r>
          </a:p>
        </p:txBody>
      </p:sp>
      <p:sp>
        <p:nvSpPr>
          <p:cNvPr id="77" name="TextBox 76"/>
          <p:cNvSpPr txBox="1"/>
          <p:nvPr/>
        </p:nvSpPr>
        <p:spPr>
          <a:xfrm>
            <a:off x="6696804" y="3429000"/>
            <a:ext cx="1371600" cy="369332"/>
          </a:xfrm>
          <a:prstGeom prst="rect">
            <a:avLst/>
          </a:prstGeom>
          <a:noFill/>
        </p:spPr>
        <p:txBody>
          <a:bodyPr wrap="square" rtlCol="0">
            <a:spAutoFit/>
          </a:bodyPr>
          <a:lstStyle/>
          <a:p>
            <a:r>
              <a:rPr lang="en-US" b="1" dirty="0"/>
              <a:t> </a:t>
            </a:r>
          </a:p>
        </p:txBody>
      </p:sp>
      <p:sp>
        <p:nvSpPr>
          <p:cNvPr id="84" name="TextBox 83"/>
          <p:cNvSpPr txBox="1"/>
          <p:nvPr/>
        </p:nvSpPr>
        <p:spPr>
          <a:xfrm>
            <a:off x="1439004" y="4038600"/>
            <a:ext cx="2438400" cy="369332"/>
          </a:xfrm>
          <a:prstGeom prst="rect">
            <a:avLst/>
          </a:prstGeom>
          <a:noFill/>
        </p:spPr>
        <p:txBody>
          <a:bodyPr wrap="square" rtlCol="0">
            <a:spAutoFit/>
          </a:bodyPr>
          <a:lstStyle/>
          <a:p>
            <a:r>
              <a:rPr lang="en-US" b="1" dirty="0"/>
              <a:t>    </a:t>
            </a:r>
          </a:p>
        </p:txBody>
      </p:sp>
      <p:sp>
        <p:nvSpPr>
          <p:cNvPr id="86" name="TextBox 85"/>
          <p:cNvSpPr txBox="1"/>
          <p:nvPr/>
        </p:nvSpPr>
        <p:spPr>
          <a:xfrm>
            <a:off x="1515204" y="4953000"/>
            <a:ext cx="6248400" cy="646331"/>
          </a:xfrm>
          <a:prstGeom prst="rect">
            <a:avLst/>
          </a:prstGeom>
          <a:noFill/>
        </p:spPr>
        <p:txBody>
          <a:bodyPr wrap="square" rtlCol="0">
            <a:spAutoFit/>
          </a:bodyPr>
          <a:lstStyle/>
          <a:p>
            <a:pPr algn="ctr"/>
            <a:r>
              <a:rPr lang="en-US" dirty="0"/>
              <a:t>  </a:t>
            </a:r>
            <a:r>
              <a:rPr lang="en-US" b="1" dirty="0"/>
              <a:t>God will be known through His judgment and restoration; God is sovereign over heaven and earth</a:t>
            </a:r>
          </a:p>
        </p:txBody>
      </p:sp>
      <p:sp>
        <p:nvSpPr>
          <p:cNvPr id="99" name="TextBox 98"/>
          <p:cNvSpPr txBox="1"/>
          <p:nvPr/>
        </p:nvSpPr>
        <p:spPr>
          <a:xfrm>
            <a:off x="-8796" y="5029200"/>
            <a:ext cx="1676400" cy="307777"/>
          </a:xfrm>
          <a:prstGeom prst="rect">
            <a:avLst/>
          </a:prstGeom>
          <a:noFill/>
        </p:spPr>
        <p:txBody>
          <a:bodyPr wrap="square" rtlCol="0">
            <a:spAutoFit/>
          </a:bodyPr>
          <a:lstStyle/>
          <a:p>
            <a:r>
              <a:rPr lang="en-US" sz="1400" b="1" i="1" dirty="0"/>
              <a:t>       </a:t>
            </a:r>
          </a:p>
        </p:txBody>
      </p:sp>
      <p:sp>
        <p:nvSpPr>
          <p:cNvPr id="100" name="TextBox 99"/>
          <p:cNvSpPr txBox="1"/>
          <p:nvPr/>
        </p:nvSpPr>
        <p:spPr>
          <a:xfrm>
            <a:off x="219804" y="5410200"/>
            <a:ext cx="1600200" cy="307777"/>
          </a:xfrm>
          <a:prstGeom prst="rect">
            <a:avLst/>
          </a:prstGeom>
          <a:noFill/>
        </p:spPr>
        <p:txBody>
          <a:bodyPr wrap="square" rtlCol="0">
            <a:spAutoFit/>
          </a:bodyPr>
          <a:lstStyle/>
          <a:p>
            <a:r>
              <a:rPr lang="en-US" sz="1400" b="1" i="1" dirty="0"/>
              <a:t> </a:t>
            </a:r>
          </a:p>
        </p:txBody>
      </p:sp>
      <p:sp>
        <p:nvSpPr>
          <p:cNvPr id="56" name="TextBox 55"/>
          <p:cNvSpPr txBox="1"/>
          <p:nvPr/>
        </p:nvSpPr>
        <p:spPr>
          <a:xfrm>
            <a:off x="1667604" y="1447800"/>
            <a:ext cx="2286000" cy="646331"/>
          </a:xfrm>
          <a:prstGeom prst="rect">
            <a:avLst/>
          </a:prstGeom>
          <a:noFill/>
        </p:spPr>
        <p:txBody>
          <a:bodyPr wrap="square" rtlCol="0">
            <a:spAutoFit/>
          </a:bodyPr>
          <a:lstStyle/>
          <a:p>
            <a:r>
              <a:rPr lang="en-US" dirty="0"/>
              <a:t>    </a:t>
            </a:r>
            <a:r>
              <a:rPr lang="en-US" b="1" dirty="0"/>
              <a:t> </a:t>
            </a:r>
          </a:p>
          <a:p>
            <a:r>
              <a:rPr lang="en-US" b="1" dirty="0"/>
              <a:t>             </a:t>
            </a:r>
            <a:endParaRPr lang="en-US" dirty="0"/>
          </a:p>
        </p:txBody>
      </p:sp>
      <p:sp>
        <p:nvSpPr>
          <p:cNvPr id="83" name="TextBox 82"/>
          <p:cNvSpPr txBox="1"/>
          <p:nvPr/>
        </p:nvSpPr>
        <p:spPr>
          <a:xfrm rot="10800000" flipV="1">
            <a:off x="219804" y="5898921"/>
            <a:ext cx="1219200" cy="307777"/>
          </a:xfrm>
          <a:prstGeom prst="rect">
            <a:avLst/>
          </a:prstGeom>
          <a:noFill/>
        </p:spPr>
        <p:txBody>
          <a:bodyPr wrap="square" rtlCol="0">
            <a:spAutoFit/>
          </a:bodyPr>
          <a:lstStyle/>
          <a:p>
            <a:r>
              <a:rPr lang="en-US" sz="1400" b="1" i="1" dirty="0"/>
              <a:t>  </a:t>
            </a:r>
          </a:p>
        </p:txBody>
      </p:sp>
      <p:sp>
        <p:nvSpPr>
          <p:cNvPr id="110" name="TextBox 109"/>
          <p:cNvSpPr txBox="1"/>
          <p:nvPr/>
        </p:nvSpPr>
        <p:spPr>
          <a:xfrm>
            <a:off x="1743804" y="3505200"/>
            <a:ext cx="1305165" cy="307777"/>
          </a:xfrm>
          <a:prstGeom prst="rect">
            <a:avLst/>
          </a:prstGeom>
          <a:noFill/>
        </p:spPr>
        <p:txBody>
          <a:bodyPr wrap="square" rtlCol="0">
            <a:spAutoFit/>
          </a:bodyPr>
          <a:lstStyle/>
          <a:p>
            <a:r>
              <a:rPr lang="en-US" sz="1400" dirty="0"/>
              <a:t>  </a:t>
            </a:r>
          </a:p>
        </p:txBody>
      </p:sp>
      <p:cxnSp>
        <p:nvCxnSpPr>
          <p:cNvPr id="64" name="Straight Connector 63"/>
          <p:cNvCxnSpPr/>
          <p:nvPr/>
        </p:nvCxnSpPr>
        <p:spPr>
          <a:xfrm rot="5400000">
            <a:off x="3534504" y="2781300"/>
            <a:ext cx="2743200" cy="2286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219804" y="4648200"/>
            <a:ext cx="1676400" cy="338554"/>
          </a:xfrm>
          <a:prstGeom prst="rect">
            <a:avLst/>
          </a:prstGeom>
          <a:noFill/>
        </p:spPr>
        <p:txBody>
          <a:bodyPr wrap="square" rtlCol="0">
            <a:spAutoFit/>
          </a:bodyPr>
          <a:lstStyle/>
          <a:p>
            <a:r>
              <a:rPr lang="en-US" sz="1600" b="1" i="1" dirty="0"/>
              <a:t>    </a:t>
            </a:r>
            <a:endParaRPr lang="en-US" b="1" i="1" dirty="0"/>
          </a:p>
        </p:txBody>
      </p:sp>
      <p:sp>
        <p:nvSpPr>
          <p:cNvPr id="115" name="TextBox 114"/>
          <p:cNvSpPr txBox="1"/>
          <p:nvPr/>
        </p:nvSpPr>
        <p:spPr>
          <a:xfrm>
            <a:off x="1439003" y="3821668"/>
            <a:ext cx="1609965" cy="369332"/>
          </a:xfrm>
          <a:prstGeom prst="rect">
            <a:avLst/>
          </a:prstGeom>
          <a:noFill/>
        </p:spPr>
        <p:txBody>
          <a:bodyPr wrap="square" rtlCol="0">
            <a:spAutoFit/>
          </a:bodyPr>
          <a:lstStyle/>
          <a:p>
            <a:r>
              <a:rPr lang="en-US" dirty="0"/>
              <a:t>      </a:t>
            </a:r>
            <a:r>
              <a:rPr lang="en-US" sz="1600" dirty="0"/>
              <a:t>Chapters  1-3</a:t>
            </a:r>
          </a:p>
        </p:txBody>
      </p:sp>
      <p:sp>
        <p:nvSpPr>
          <p:cNvPr id="118" name="TextBox 117"/>
          <p:cNvSpPr txBox="1"/>
          <p:nvPr/>
        </p:nvSpPr>
        <p:spPr>
          <a:xfrm>
            <a:off x="6705600" y="3852446"/>
            <a:ext cx="1676400" cy="338554"/>
          </a:xfrm>
          <a:prstGeom prst="rect">
            <a:avLst/>
          </a:prstGeom>
          <a:noFill/>
        </p:spPr>
        <p:txBody>
          <a:bodyPr wrap="square" rtlCol="0">
            <a:spAutoFit/>
          </a:bodyPr>
          <a:lstStyle/>
          <a:p>
            <a:r>
              <a:rPr lang="en-US" sz="1600" dirty="0"/>
              <a:t>  Chapters  33-48</a:t>
            </a:r>
          </a:p>
        </p:txBody>
      </p:sp>
      <p:sp>
        <p:nvSpPr>
          <p:cNvPr id="132" name="TextBox 131"/>
          <p:cNvSpPr txBox="1"/>
          <p:nvPr/>
        </p:nvSpPr>
        <p:spPr>
          <a:xfrm>
            <a:off x="1896204" y="4038600"/>
            <a:ext cx="1676400" cy="369332"/>
          </a:xfrm>
          <a:prstGeom prst="rect">
            <a:avLst/>
          </a:prstGeom>
          <a:noFill/>
        </p:spPr>
        <p:txBody>
          <a:bodyPr wrap="square" rtlCol="0">
            <a:spAutoFit/>
          </a:bodyPr>
          <a:lstStyle/>
          <a:p>
            <a:r>
              <a:rPr lang="en-US" dirty="0"/>
              <a:t>           </a:t>
            </a:r>
          </a:p>
        </p:txBody>
      </p:sp>
      <p:sp>
        <p:nvSpPr>
          <p:cNvPr id="144" name="TextBox 143"/>
          <p:cNvSpPr txBox="1"/>
          <p:nvPr/>
        </p:nvSpPr>
        <p:spPr>
          <a:xfrm>
            <a:off x="5706204" y="4000500"/>
            <a:ext cx="2362200" cy="369332"/>
          </a:xfrm>
          <a:prstGeom prst="rect">
            <a:avLst/>
          </a:prstGeom>
          <a:noFill/>
        </p:spPr>
        <p:txBody>
          <a:bodyPr wrap="square" rtlCol="0">
            <a:spAutoFit/>
          </a:bodyPr>
          <a:lstStyle/>
          <a:p>
            <a:r>
              <a:rPr lang="en-US" dirty="0"/>
              <a:t>       </a:t>
            </a:r>
          </a:p>
        </p:txBody>
      </p:sp>
      <p:sp>
        <p:nvSpPr>
          <p:cNvPr id="145" name="TextBox 144"/>
          <p:cNvSpPr txBox="1"/>
          <p:nvPr/>
        </p:nvSpPr>
        <p:spPr>
          <a:xfrm>
            <a:off x="3496404" y="1524000"/>
            <a:ext cx="1676400" cy="369332"/>
          </a:xfrm>
          <a:prstGeom prst="rect">
            <a:avLst/>
          </a:prstGeom>
          <a:noFill/>
        </p:spPr>
        <p:txBody>
          <a:bodyPr wrap="square" rtlCol="0">
            <a:spAutoFit/>
          </a:bodyPr>
          <a:lstStyle/>
          <a:p>
            <a:r>
              <a:rPr lang="en-US" b="1" dirty="0"/>
              <a:t>                        </a:t>
            </a:r>
            <a:endParaRPr lang="en-US" b="1" i="1" dirty="0"/>
          </a:p>
        </p:txBody>
      </p:sp>
      <p:sp>
        <p:nvSpPr>
          <p:cNvPr id="146" name="TextBox 145"/>
          <p:cNvSpPr txBox="1"/>
          <p:nvPr/>
        </p:nvSpPr>
        <p:spPr>
          <a:xfrm>
            <a:off x="5782404" y="1524000"/>
            <a:ext cx="2286000" cy="369332"/>
          </a:xfrm>
          <a:prstGeom prst="rect">
            <a:avLst/>
          </a:prstGeom>
          <a:noFill/>
        </p:spPr>
        <p:txBody>
          <a:bodyPr wrap="square" rtlCol="0">
            <a:spAutoFit/>
          </a:bodyPr>
          <a:lstStyle/>
          <a:p>
            <a:r>
              <a:rPr lang="en-US" b="1" i="1" dirty="0"/>
              <a:t>         </a:t>
            </a:r>
          </a:p>
        </p:txBody>
      </p:sp>
      <p:sp>
        <p:nvSpPr>
          <p:cNvPr id="147" name="TextBox 146"/>
          <p:cNvSpPr txBox="1"/>
          <p:nvPr/>
        </p:nvSpPr>
        <p:spPr>
          <a:xfrm rot="294979">
            <a:off x="1210404" y="1981200"/>
            <a:ext cx="461665" cy="1436132"/>
          </a:xfrm>
          <a:prstGeom prst="rect">
            <a:avLst/>
          </a:prstGeom>
          <a:noFill/>
        </p:spPr>
        <p:txBody>
          <a:bodyPr vert="vert270" wrap="square" rtlCol="0">
            <a:spAutoFit/>
          </a:bodyPr>
          <a:lstStyle/>
          <a:p>
            <a:r>
              <a:rPr lang="en-US" dirty="0"/>
              <a:t> </a:t>
            </a:r>
          </a:p>
        </p:txBody>
      </p:sp>
      <p:sp>
        <p:nvSpPr>
          <p:cNvPr id="155" name="TextBox 154"/>
          <p:cNvSpPr txBox="1"/>
          <p:nvPr/>
        </p:nvSpPr>
        <p:spPr>
          <a:xfrm>
            <a:off x="6849204" y="2057400"/>
            <a:ext cx="1600200" cy="338554"/>
          </a:xfrm>
          <a:prstGeom prst="rect">
            <a:avLst/>
          </a:prstGeom>
          <a:noFill/>
        </p:spPr>
        <p:txBody>
          <a:bodyPr wrap="square" rtlCol="0">
            <a:spAutoFit/>
          </a:bodyPr>
          <a:lstStyle/>
          <a:p>
            <a:r>
              <a:rPr lang="en-US" sz="1600" dirty="0"/>
              <a:t> </a:t>
            </a:r>
          </a:p>
        </p:txBody>
      </p:sp>
      <p:sp>
        <p:nvSpPr>
          <p:cNvPr id="188" name="TextBox 187"/>
          <p:cNvSpPr txBox="1"/>
          <p:nvPr/>
        </p:nvSpPr>
        <p:spPr>
          <a:xfrm>
            <a:off x="5477604" y="4343400"/>
            <a:ext cx="2819400" cy="369332"/>
          </a:xfrm>
          <a:prstGeom prst="rect">
            <a:avLst/>
          </a:prstGeom>
          <a:noFill/>
        </p:spPr>
        <p:txBody>
          <a:bodyPr wrap="square" rtlCol="0">
            <a:spAutoFit/>
          </a:bodyPr>
          <a:lstStyle/>
          <a:p>
            <a:r>
              <a:rPr lang="en-US" dirty="0"/>
              <a:t> </a:t>
            </a:r>
          </a:p>
        </p:txBody>
      </p:sp>
      <p:sp>
        <p:nvSpPr>
          <p:cNvPr id="44" name="TextBox 43"/>
          <p:cNvSpPr txBox="1"/>
          <p:nvPr/>
        </p:nvSpPr>
        <p:spPr>
          <a:xfrm>
            <a:off x="3200400" y="3575447"/>
            <a:ext cx="1494696" cy="615553"/>
          </a:xfrm>
          <a:prstGeom prst="rect">
            <a:avLst/>
          </a:prstGeom>
          <a:noFill/>
        </p:spPr>
        <p:txBody>
          <a:bodyPr wrap="square" rtlCol="0">
            <a:spAutoFit/>
          </a:bodyPr>
          <a:lstStyle/>
          <a:p>
            <a:r>
              <a:rPr lang="en-US" dirty="0"/>
              <a:t>                     </a:t>
            </a:r>
          </a:p>
          <a:p>
            <a:r>
              <a:rPr lang="en-US" sz="1600" dirty="0"/>
              <a:t>   Chapters 4-24</a:t>
            </a:r>
          </a:p>
        </p:txBody>
      </p:sp>
      <p:sp>
        <p:nvSpPr>
          <p:cNvPr id="124" name="TextBox 123"/>
          <p:cNvSpPr txBox="1"/>
          <p:nvPr/>
        </p:nvSpPr>
        <p:spPr>
          <a:xfrm>
            <a:off x="6773004" y="1524000"/>
            <a:ext cx="2057399" cy="584775"/>
          </a:xfrm>
          <a:prstGeom prst="rect">
            <a:avLst/>
          </a:prstGeom>
          <a:noFill/>
        </p:spPr>
        <p:txBody>
          <a:bodyPr wrap="square" rtlCol="0">
            <a:spAutoFit/>
          </a:bodyPr>
          <a:lstStyle/>
          <a:p>
            <a:r>
              <a:rPr lang="en-US" sz="1600" dirty="0">
                <a:latin typeface="Arial Black" pitchFamily="34" charset="0"/>
              </a:rPr>
              <a:t>    Restoration</a:t>
            </a:r>
          </a:p>
          <a:p>
            <a:r>
              <a:rPr lang="en-US" sz="1600" dirty="0">
                <a:latin typeface="Arial Black" pitchFamily="34" charset="0"/>
              </a:rPr>
              <a:t> of God’s People</a:t>
            </a:r>
          </a:p>
        </p:txBody>
      </p:sp>
      <p:sp>
        <p:nvSpPr>
          <p:cNvPr id="137" name="TextBox 136"/>
          <p:cNvSpPr txBox="1"/>
          <p:nvPr/>
        </p:nvSpPr>
        <p:spPr>
          <a:xfrm>
            <a:off x="67404" y="4495800"/>
            <a:ext cx="1447800" cy="338554"/>
          </a:xfrm>
          <a:prstGeom prst="rect">
            <a:avLst/>
          </a:prstGeom>
          <a:noFill/>
        </p:spPr>
        <p:txBody>
          <a:bodyPr wrap="square" rtlCol="0">
            <a:spAutoFit/>
          </a:bodyPr>
          <a:lstStyle/>
          <a:p>
            <a:r>
              <a:rPr lang="en-US" sz="1600" dirty="0"/>
              <a:t>     </a:t>
            </a:r>
            <a:r>
              <a:rPr lang="en-US" sz="1600" b="1" dirty="0"/>
              <a:t>Key Verse</a:t>
            </a:r>
          </a:p>
        </p:txBody>
      </p:sp>
      <p:sp>
        <p:nvSpPr>
          <p:cNvPr id="138" name="TextBox 137"/>
          <p:cNvSpPr txBox="1"/>
          <p:nvPr/>
        </p:nvSpPr>
        <p:spPr>
          <a:xfrm>
            <a:off x="304800" y="5181600"/>
            <a:ext cx="1600200" cy="338554"/>
          </a:xfrm>
          <a:prstGeom prst="rect">
            <a:avLst/>
          </a:prstGeom>
          <a:noFill/>
        </p:spPr>
        <p:txBody>
          <a:bodyPr wrap="square" rtlCol="0">
            <a:spAutoFit/>
          </a:bodyPr>
          <a:lstStyle/>
          <a:p>
            <a:r>
              <a:rPr lang="en-US" sz="1600" dirty="0"/>
              <a:t>   </a:t>
            </a:r>
            <a:r>
              <a:rPr lang="en-US" sz="1600" b="1" dirty="0"/>
              <a:t>Theme</a:t>
            </a:r>
          </a:p>
        </p:txBody>
      </p:sp>
      <p:sp>
        <p:nvSpPr>
          <p:cNvPr id="140" name="TextBox 139"/>
          <p:cNvSpPr txBox="1"/>
          <p:nvPr/>
        </p:nvSpPr>
        <p:spPr>
          <a:xfrm>
            <a:off x="219804" y="5791200"/>
            <a:ext cx="1905000" cy="584775"/>
          </a:xfrm>
          <a:prstGeom prst="rect">
            <a:avLst/>
          </a:prstGeom>
          <a:noFill/>
        </p:spPr>
        <p:txBody>
          <a:bodyPr wrap="square" rtlCol="0">
            <a:spAutoFit/>
          </a:bodyPr>
          <a:lstStyle/>
          <a:p>
            <a:r>
              <a:rPr lang="en-US" sz="1400" b="1" dirty="0"/>
              <a:t>     </a:t>
            </a:r>
            <a:r>
              <a:rPr lang="en-US" sz="1600" b="1" dirty="0"/>
              <a:t>Christ in </a:t>
            </a:r>
          </a:p>
          <a:p>
            <a:r>
              <a:rPr lang="en-US" sz="1600" b="1" dirty="0"/>
              <a:t>      Ezekiel</a:t>
            </a:r>
          </a:p>
        </p:txBody>
      </p:sp>
      <p:cxnSp>
        <p:nvCxnSpPr>
          <p:cNvPr id="67" name="Straight Connector 66"/>
          <p:cNvCxnSpPr/>
          <p:nvPr/>
        </p:nvCxnSpPr>
        <p:spPr>
          <a:xfrm rot="5400000">
            <a:off x="1858104" y="2781300"/>
            <a:ext cx="27432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820004" y="28956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1820004" y="36576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1743804" y="3200400"/>
            <a:ext cx="1143000" cy="0"/>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591404" y="1524000"/>
            <a:ext cx="1981200" cy="615553"/>
          </a:xfrm>
          <a:prstGeom prst="rect">
            <a:avLst/>
          </a:prstGeom>
          <a:noFill/>
        </p:spPr>
        <p:txBody>
          <a:bodyPr wrap="square" rtlCol="0">
            <a:spAutoFit/>
          </a:bodyPr>
          <a:lstStyle/>
          <a:p>
            <a:r>
              <a:rPr lang="en-US" dirty="0"/>
              <a:t>    </a:t>
            </a:r>
            <a:r>
              <a:rPr lang="en-US" sz="1600" b="1" dirty="0">
                <a:latin typeface="Arial Black" pitchFamily="34" charset="0"/>
              </a:rPr>
              <a:t>About the </a:t>
            </a:r>
          </a:p>
          <a:p>
            <a:r>
              <a:rPr lang="en-US" sz="1600" b="1" dirty="0">
                <a:latin typeface="Arial Black" pitchFamily="34" charset="0"/>
              </a:rPr>
              <a:t>     Prophet</a:t>
            </a:r>
          </a:p>
        </p:txBody>
      </p:sp>
      <p:cxnSp>
        <p:nvCxnSpPr>
          <p:cNvPr id="53" name="Straight Connector 52"/>
          <p:cNvCxnSpPr/>
          <p:nvPr/>
        </p:nvCxnSpPr>
        <p:spPr>
          <a:xfrm rot="5400000">
            <a:off x="5363304" y="2781300"/>
            <a:ext cx="2743200" cy="2286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020404" y="3852446"/>
            <a:ext cx="1578879" cy="338554"/>
          </a:xfrm>
          <a:prstGeom prst="rect">
            <a:avLst/>
          </a:prstGeom>
          <a:noFill/>
        </p:spPr>
        <p:txBody>
          <a:bodyPr wrap="square" rtlCol="0">
            <a:spAutoFit/>
          </a:bodyPr>
          <a:lstStyle/>
          <a:p>
            <a:r>
              <a:rPr lang="en-US" sz="1600" dirty="0"/>
              <a:t>Chapters 25-32</a:t>
            </a:r>
          </a:p>
        </p:txBody>
      </p:sp>
      <p:sp>
        <p:nvSpPr>
          <p:cNvPr id="57" name="TextBox 56"/>
          <p:cNvSpPr txBox="1"/>
          <p:nvPr/>
        </p:nvSpPr>
        <p:spPr>
          <a:xfrm>
            <a:off x="3496404" y="1524000"/>
            <a:ext cx="1819561" cy="584775"/>
          </a:xfrm>
          <a:prstGeom prst="rect">
            <a:avLst/>
          </a:prstGeom>
          <a:noFill/>
        </p:spPr>
        <p:txBody>
          <a:bodyPr wrap="square" rtlCol="0">
            <a:spAutoFit/>
          </a:bodyPr>
          <a:lstStyle/>
          <a:p>
            <a:r>
              <a:rPr lang="en-US" sz="1600" dirty="0">
                <a:latin typeface="Arial Black" pitchFamily="34" charset="0"/>
              </a:rPr>
              <a:t>  Judgment </a:t>
            </a:r>
          </a:p>
          <a:p>
            <a:r>
              <a:rPr lang="en-US" sz="1600" dirty="0">
                <a:latin typeface="Arial Black" pitchFamily="34" charset="0"/>
              </a:rPr>
              <a:t>  on Judah</a:t>
            </a:r>
          </a:p>
        </p:txBody>
      </p:sp>
      <p:sp>
        <p:nvSpPr>
          <p:cNvPr id="58" name="TextBox 57"/>
          <p:cNvSpPr txBox="1"/>
          <p:nvPr/>
        </p:nvSpPr>
        <p:spPr>
          <a:xfrm>
            <a:off x="5020404" y="1524000"/>
            <a:ext cx="2090122" cy="584775"/>
          </a:xfrm>
          <a:prstGeom prst="rect">
            <a:avLst/>
          </a:prstGeom>
          <a:noFill/>
        </p:spPr>
        <p:txBody>
          <a:bodyPr wrap="square" rtlCol="0">
            <a:spAutoFit/>
          </a:bodyPr>
          <a:lstStyle/>
          <a:p>
            <a:r>
              <a:rPr lang="en-US" sz="1600" dirty="0">
                <a:latin typeface="Arial Black" pitchFamily="34" charset="0"/>
              </a:rPr>
              <a:t>   Judgment </a:t>
            </a:r>
          </a:p>
          <a:p>
            <a:r>
              <a:rPr lang="en-US" sz="1600" dirty="0">
                <a:latin typeface="Arial Black" pitchFamily="34" charset="0"/>
              </a:rPr>
              <a:t>on the Nations</a:t>
            </a:r>
          </a:p>
        </p:txBody>
      </p:sp>
      <p:sp>
        <p:nvSpPr>
          <p:cNvPr id="59" name="TextBox 58"/>
          <p:cNvSpPr txBox="1"/>
          <p:nvPr/>
        </p:nvSpPr>
        <p:spPr>
          <a:xfrm rot="10800000" flipV="1">
            <a:off x="1524001" y="2067579"/>
            <a:ext cx="2161398" cy="523220"/>
          </a:xfrm>
          <a:prstGeom prst="rect">
            <a:avLst/>
          </a:prstGeom>
          <a:noFill/>
        </p:spPr>
        <p:txBody>
          <a:bodyPr wrap="square" rtlCol="0">
            <a:spAutoFit/>
          </a:bodyPr>
          <a:lstStyle/>
          <a:p>
            <a:r>
              <a:rPr lang="en-US" sz="1400" dirty="0">
                <a:latin typeface="Abadi MT Condensed Extra Bold" charset="0"/>
                <a:ea typeface="Abadi MT Condensed Extra Bold" charset="0"/>
                <a:cs typeface="Abadi MT Condensed Extra Bold" charset="0"/>
              </a:rPr>
              <a:t>   EZEKIEL’S CALL</a:t>
            </a:r>
            <a:br>
              <a:rPr lang="en-US" sz="1400" dirty="0">
                <a:latin typeface="Abadi MT Condensed Extra Bold" charset="0"/>
                <a:ea typeface="Abadi MT Condensed Extra Bold" charset="0"/>
                <a:cs typeface="Abadi MT Condensed Extra Bold" charset="0"/>
              </a:rPr>
            </a:br>
            <a:r>
              <a:rPr lang="en-US" sz="1400" dirty="0">
                <a:latin typeface="Abadi MT Condensed Extra Bold" charset="0"/>
                <a:ea typeface="Abadi MT Condensed Extra Bold" charset="0"/>
                <a:cs typeface="Abadi MT Condensed Extra Bold" charset="0"/>
              </a:rPr>
              <a:t>AND COMMISSION</a:t>
            </a:r>
          </a:p>
        </p:txBody>
      </p:sp>
      <p:sp>
        <p:nvSpPr>
          <p:cNvPr id="63" name="TextBox 62"/>
          <p:cNvSpPr txBox="1"/>
          <p:nvPr/>
        </p:nvSpPr>
        <p:spPr>
          <a:xfrm>
            <a:off x="3429000" y="2067580"/>
            <a:ext cx="1427557" cy="523220"/>
          </a:xfrm>
          <a:prstGeom prst="rect">
            <a:avLst/>
          </a:prstGeom>
          <a:noFill/>
        </p:spPr>
        <p:txBody>
          <a:bodyPr wrap="square" rtlCol="0">
            <a:spAutoFit/>
          </a:bodyPr>
          <a:lstStyle/>
          <a:p>
            <a:r>
              <a:rPr lang="en-US" sz="1400" dirty="0">
                <a:latin typeface="Abadi MT Condensed Extra Bold" charset="0"/>
                <a:ea typeface="Abadi MT Condensed Extra Bold" charset="0"/>
                <a:cs typeface="Abadi MT Condensed Extra Bold" charset="0"/>
              </a:rPr>
              <a:t>GOD’S GLORY</a:t>
            </a:r>
          </a:p>
          <a:p>
            <a:r>
              <a:rPr lang="en-US" sz="1400" dirty="0">
                <a:latin typeface="Abadi MT Condensed Extra Bold" charset="0"/>
                <a:ea typeface="Abadi MT Condensed Extra Bold" charset="0"/>
                <a:cs typeface="Abadi MT Condensed Extra Bold" charset="0"/>
              </a:rPr>
              <a:t>    DEPARTS</a:t>
            </a:r>
          </a:p>
        </p:txBody>
      </p:sp>
      <p:sp>
        <p:nvSpPr>
          <p:cNvPr id="65" name="TextBox 64"/>
          <p:cNvSpPr txBox="1"/>
          <p:nvPr/>
        </p:nvSpPr>
        <p:spPr>
          <a:xfrm>
            <a:off x="5029200" y="2067580"/>
            <a:ext cx="1752600" cy="523220"/>
          </a:xfrm>
          <a:prstGeom prst="rect">
            <a:avLst/>
          </a:prstGeom>
          <a:noFill/>
        </p:spPr>
        <p:txBody>
          <a:bodyPr wrap="square" rtlCol="0">
            <a:spAutoFit/>
          </a:bodyPr>
          <a:lstStyle/>
          <a:p>
            <a:r>
              <a:rPr lang="en-US" sz="1400" dirty="0"/>
              <a:t>   </a:t>
            </a:r>
            <a:r>
              <a:rPr lang="en-US" sz="1400" dirty="0">
                <a:latin typeface="Abadi MT Condensed Extra Bold" charset="0"/>
                <a:ea typeface="Abadi MT Condensed Extra Bold" charset="0"/>
                <a:cs typeface="Abadi MT Condensed Extra Bold" charset="0"/>
              </a:rPr>
              <a:t>ALL NATIONS </a:t>
            </a:r>
          </a:p>
          <a:p>
            <a:r>
              <a:rPr lang="en-US" sz="1400" dirty="0">
                <a:latin typeface="Abadi MT Condensed Extra Bold" charset="0"/>
                <a:ea typeface="Abadi MT Condensed Extra Bold" charset="0"/>
                <a:cs typeface="Abadi MT Condensed Extra Bold" charset="0"/>
              </a:rPr>
              <a:t>ANSWER TO GOD</a:t>
            </a:r>
          </a:p>
        </p:txBody>
      </p:sp>
      <p:sp>
        <p:nvSpPr>
          <p:cNvPr id="66" name="TextBox 65"/>
          <p:cNvSpPr txBox="1"/>
          <p:nvPr/>
        </p:nvSpPr>
        <p:spPr>
          <a:xfrm>
            <a:off x="7010400" y="2067580"/>
            <a:ext cx="1422748" cy="523220"/>
          </a:xfrm>
          <a:prstGeom prst="rect">
            <a:avLst/>
          </a:prstGeom>
          <a:noFill/>
        </p:spPr>
        <p:txBody>
          <a:bodyPr wrap="square" rtlCol="0">
            <a:spAutoFit/>
          </a:bodyPr>
          <a:lstStyle/>
          <a:p>
            <a:r>
              <a:rPr lang="en-US" sz="1400" dirty="0">
                <a:latin typeface="Abadi MT Condensed Extra Bold" charset="0"/>
                <a:ea typeface="Abadi MT Condensed Extra Bold" charset="0"/>
                <a:cs typeface="Abadi MT Condensed Extra Bold" charset="0"/>
              </a:rPr>
              <a:t>GOD’S GLORY</a:t>
            </a:r>
            <a:br>
              <a:rPr lang="en-US" sz="1400" dirty="0">
                <a:latin typeface="Abadi MT Condensed Extra Bold" charset="0"/>
                <a:ea typeface="Abadi MT Condensed Extra Bold" charset="0"/>
                <a:cs typeface="Abadi MT Condensed Extra Bold" charset="0"/>
              </a:rPr>
            </a:br>
            <a:r>
              <a:rPr lang="en-US" sz="1400" dirty="0">
                <a:latin typeface="Abadi MT Condensed Extra Bold" charset="0"/>
                <a:ea typeface="Abadi MT Condensed Extra Bold" charset="0"/>
                <a:cs typeface="Abadi MT Condensed Extra Bold" charset="0"/>
              </a:rPr>
              <a:t>   RETURNS</a:t>
            </a:r>
          </a:p>
        </p:txBody>
      </p:sp>
      <p:sp>
        <p:nvSpPr>
          <p:cNvPr id="68" name="TextBox 67"/>
          <p:cNvSpPr txBox="1"/>
          <p:nvPr/>
        </p:nvSpPr>
        <p:spPr>
          <a:xfrm>
            <a:off x="1515204" y="2590800"/>
            <a:ext cx="1943800" cy="307777"/>
          </a:xfrm>
          <a:prstGeom prst="rect">
            <a:avLst/>
          </a:prstGeom>
          <a:noFill/>
        </p:spPr>
        <p:txBody>
          <a:bodyPr wrap="square" rtlCol="0">
            <a:spAutoFit/>
          </a:bodyPr>
          <a:lstStyle/>
          <a:p>
            <a:r>
              <a:rPr lang="en-US" sz="1400" dirty="0"/>
              <a:t>  </a:t>
            </a:r>
            <a:r>
              <a:rPr lang="en-US" sz="1400" b="1" dirty="0"/>
              <a:t>God’s hand on him</a:t>
            </a:r>
          </a:p>
        </p:txBody>
      </p:sp>
      <p:sp>
        <p:nvSpPr>
          <p:cNvPr id="69" name="TextBox 68"/>
          <p:cNvSpPr txBox="1"/>
          <p:nvPr/>
        </p:nvSpPr>
        <p:spPr>
          <a:xfrm>
            <a:off x="1515204" y="2895600"/>
            <a:ext cx="1821857" cy="307777"/>
          </a:xfrm>
          <a:prstGeom prst="rect">
            <a:avLst/>
          </a:prstGeom>
          <a:noFill/>
        </p:spPr>
        <p:txBody>
          <a:bodyPr wrap="square" rtlCol="0">
            <a:spAutoFit/>
          </a:bodyPr>
          <a:lstStyle/>
          <a:p>
            <a:r>
              <a:rPr lang="en-US" sz="1400" dirty="0"/>
              <a:t>  </a:t>
            </a:r>
            <a:r>
              <a:rPr lang="en-US" sz="1400" b="1" dirty="0"/>
              <a:t>God’s word in Him</a:t>
            </a:r>
          </a:p>
        </p:txBody>
      </p:sp>
      <p:sp>
        <p:nvSpPr>
          <p:cNvPr id="73" name="TextBox 72"/>
          <p:cNvSpPr txBox="1"/>
          <p:nvPr/>
        </p:nvSpPr>
        <p:spPr>
          <a:xfrm>
            <a:off x="1569343" y="3200138"/>
            <a:ext cx="1600200" cy="523220"/>
          </a:xfrm>
          <a:prstGeom prst="rect">
            <a:avLst/>
          </a:prstGeom>
          <a:noFill/>
        </p:spPr>
        <p:txBody>
          <a:bodyPr wrap="square" rtlCol="0">
            <a:spAutoFit/>
          </a:bodyPr>
          <a:lstStyle/>
          <a:p>
            <a:r>
              <a:rPr lang="en-US" sz="1400" dirty="0"/>
              <a:t>  </a:t>
            </a:r>
            <a:r>
              <a:rPr lang="en-US" sz="1400" b="1" dirty="0"/>
              <a:t>God’s message   </a:t>
            </a:r>
            <a:br>
              <a:rPr lang="en-US" sz="1400" b="1" dirty="0"/>
            </a:br>
            <a:r>
              <a:rPr lang="en-US" sz="1400" b="1" dirty="0"/>
              <a:t>     through him </a:t>
            </a:r>
          </a:p>
        </p:txBody>
      </p:sp>
      <p:sp>
        <p:nvSpPr>
          <p:cNvPr id="79" name="TextBox 78"/>
          <p:cNvSpPr txBox="1"/>
          <p:nvPr/>
        </p:nvSpPr>
        <p:spPr>
          <a:xfrm>
            <a:off x="1439004" y="4284821"/>
            <a:ext cx="7086600" cy="738664"/>
          </a:xfrm>
          <a:prstGeom prst="rect">
            <a:avLst/>
          </a:prstGeom>
          <a:noFill/>
        </p:spPr>
        <p:txBody>
          <a:bodyPr wrap="square" rtlCol="0">
            <a:spAutoFit/>
          </a:bodyPr>
          <a:lstStyle/>
          <a:p>
            <a:r>
              <a:rPr lang="en-US" sz="1400" b="1" dirty="0">
                <a:latin typeface="Arial Narrow" charset="0"/>
                <a:ea typeface="Arial Narrow" charset="0"/>
                <a:cs typeface="Arial Narrow" charset="0"/>
              </a:rPr>
              <a:t>“Then they will know that I am the LORD their God because I made them go into exile among the nations, and then gathered them again to their own land; and I will leave none of them there any longer.” (39:28, NASV)</a:t>
            </a:r>
          </a:p>
        </p:txBody>
      </p:sp>
      <p:sp>
        <p:nvSpPr>
          <p:cNvPr id="80" name="TextBox 79"/>
          <p:cNvSpPr txBox="1"/>
          <p:nvPr/>
        </p:nvSpPr>
        <p:spPr>
          <a:xfrm>
            <a:off x="1591404" y="5684968"/>
            <a:ext cx="7400196" cy="584775"/>
          </a:xfrm>
          <a:prstGeom prst="rect">
            <a:avLst/>
          </a:prstGeom>
          <a:noFill/>
        </p:spPr>
        <p:txBody>
          <a:bodyPr wrap="square" rtlCol="0">
            <a:spAutoFit/>
          </a:bodyPr>
          <a:lstStyle/>
          <a:p>
            <a:r>
              <a:rPr lang="en-US" sz="1600" b="1" dirty="0"/>
              <a:t>The tender twig that becomes a stately cedar (17:22-24); the true and caring Shepherd     (Chap. 34)</a:t>
            </a:r>
          </a:p>
        </p:txBody>
      </p:sp>
      <p:sp>
        <p:nvSpPr>
          <p:cNvPr id="60" name="TextBox 59"/>
          <p:cNvSpPr txBox="1"/>
          <p:nvPr/>
        </p:nvSpPr>
        <p:spPr>
          <a:xfrm>
            <a:off x="76200" y="1507146"/>
            <a:ext cx="1439004" cy="1077218"/>
          </a:xfrm>
          <a:prstGeom prst="rect">
            <a:avLst/>
          </a:prstGeom>
          <a:noFill/>
        </p:spPr>
        <p:txBody>
          <a:bodyPr wrap="square" rtlCol="0">
            <a:spAutoFit/>
          </a:bodyPr>
          <a:lstStyle/>
          <a:p>
            <a:r>
              <a:rPr lang="en-US" sz="1600" b="1" dirty="0">
                <a:latin typeface="Abadi MT Condensed Extra Bold" charset="0"/>
                <a:ea typeface="Abadi MT Condensed Extra Bold" charset="0"/>
                <a:cs typeface="Abadi MT Condensed Extra Bold" charset="0"/>
              </a:rPr>
              <a:t>Deported</a:t>
            </a:r>
            <a:r>
              <a:rPr lang="en-US" sz="1600" b="1" dirty="0"/>
              <a:t> </a:t>
            </a:r>
            <a:r>
              <a:rPr lang="en-US" sz="1600" b="1" dirty="0">
                <a:latin typeface="Abadi MT Condensed Extra Bold" charset="0"/>
                <a:ea typeface="Abadi MT Condensed Extra Bold" charset="0"/>
                <a:cs typeface="Abadi MT Condensed Extra Bold" charset="0"/>
              </a:rPr>
              <a:t>to Babylon at 25 yrs. old  </a:t>
            </a:r>
            <a:r>
              <a:rPr lang="en-US" sz="1400" b="1" dirty="0">
                <a:latin typeface="Abadi MT Condensed Extra Bold" charset="0"/>
                <a:ea typeface="Abadi MT Condensed Extra Bold" charset="0"/>
                <a:cs typeface="Abadi MT Condensed Extra Bold" charset="0"/>
              </a:rPr>
              <a:t>(2 Ki. 24:8-17)</a:t>
            </a:r>
          </a:p>
        </p:txBody>
      </p:sp>
      <p:sp>
        <p:nvSpPr>
          <p:cNvPr id="4" name="TextBox 3"/>
          <p:cNvSpPr txBox="1"/>
          <p:nvPr/>
        </p:nvSpPr>
        <p:spPr>
          <a:xfrm>
            <a:off x="228600" y="398380"/>
            <a:ext cx="2371964" cy="646331"/>
          </a:xfrm>
          <a:prstGeom prst="rect">
            <a:avLst/>
          </a:prstGeom>
          <a:solidFill>
            <a:schemeClr val="accent1"/>
          </a:solidFill>
        </p:spPr>
        <p:txBody>
          <a:bodyPr wrap="square" rtlCol="0">
            <a:spAutoFit/>
          </a:bodyPr>
          <a:lstStyle/>
          <a:p>
            <a:r>
              <a:rPr lang="en-US" b="1" dirty="0">
                <a:latin typeface="Abadi MT Condensed Extra Bold" charset="0"/>
                <a:ea typeface="Abadi MT Condensed Extra Bold" charset="0"/>
                <a:cs typeface="Abadi MT Condensed Extra Bold" charset="0"/>
              </a:rPr>
              <a:t>“</a:t>
            </a:r>
            <a:r>
              <a:rPr lang="en-US" b="1" dirty="0" err="1">
                <a:latin typeface="Abadi MT Condensed Extra Bold" charset="0"/>
                <a:ea typeface="Abadi MT Condensed Extra Bold" charset="0"/>
                <a:cs typeface="Abadi MT Condensed Extra Bold" charset="0"/>
              </a:rPr>
              <a:t>Yechezqel</a:t>
            </a:r>
            <a:r>
              <a:rPr lang="en-US" b="1" dirty="0">
                <a:latin typeface="Abadi MT Condensed Extra Bold" charset="0"/>
                <a:ea typeface="Abadi MT Condensed Extra Bold" charset="0"/>
                <a:cs typeface="Abadi MT Condensed Extra Bold" charset="0"/>
              </a:rPr>
              <a:t>” means “God strengthens”</a:t>
            </a:r>
          </a:p>
        </p:txBody>
      </p:sp>
      <p:sp>
        <p:nvSpPr>
          <p:cNvPr id="6" name="TextBox 5"/>
          <p:cNvSpPr txBox="1"/>
          <p:nvPr/>
        </p:nvSpPr>
        <p:spPr>
          <a:xfrm>
            <a:off x="30857" y="2819400"/>
            <a:ext cx="1410379" cy="1323439"/>
          </a:xfrm>
          <a:prstGeom prst="rect">
            <a:avLst/>
          </a:prstGeom>
          <a:noFill/>
        </p:spPr>
        <p:txBody>
          <a:bodyPr wrap="square" rtlCol="0">
            <a:spAutoFit/>
          </a:bodyPr>
          <a:lstStyle/>
          <a:p>
            <a:r>
              <a:rPr lang="en-US" sz="1600" dirty="0">
                <a:latin typeface="Abadi MT Condensed Extra Bold" charset="0"/>
                <a:ea typeface="Abadi MT Condensed Extra Bold" charset="0"/>
                <a:cs typeface="Abadi MT Condensed Extra Bold" charset="0"/>
              </a:rPr>
              <a:t>Began at 30-years old -   5 years after </a:t>
            </a:r>
          </a:p>
          <a:p>
            <a:r>
              <a:rPr lang="en-US" sz="1600" dirty="0">
                <a:latin typeface="Abadi MT Condensed Extra Bold" charset="0"/>
                <a:ea typeface="Abadi MT Condensed Extra Bold" charset="0"/>
                <a:cs typeface="Abadi MT Condensed Extra Bold" charset="0"/>
              </a:rPr>
              <a:t>he was deported(1:1)</a:t>
            </a:r>
          </a:p>
        </p:txBody>
      </p:sp>
      <p:sp>
        <p:nvSpPr>
          <p:cNvPr id="7" name="TextBox 6"/>
          <p:cNvSpPr txBox="1"/>
          <p:nvPr/>
        </p:nvSpPr>
        <p:spPr>
          <a:xfrm>
            <a:off x="5814818" y="180133"/>
            <a:ext cx="3176782" cy="1077218"/>
          </a:xfrm>
          <a:prstGeom prst="rect">
            <a:avLst/>
          </a:prstGeom>
          <a:solidFill>
            <a:schemeClr val="accent1"/>
          </a:solidFill>
        </p:spPr>
        <p:txBody>
          <a:bodyPr wrap="square" rtlCol="0">
            <a:spAutoFit/>
          </a:bodyPr>
          <a:lstStyle/>
          <a:p>
            <a:r>
              <a:rPr lang="en-US" sz="1600" dirty="0">
                <a:latin typeface="Abadi MT Condensed Extra Bold" charset="0"/>
                <a:ea typeface="Abadi MT Condensed Extra Bold" charset="0"/>
                <a:cs typeface="Abadi MT Condensed Extra Bold" charset="0"/>
              </a:rPr>
              <a:t>He was among those exiled in Nebuchadnezzar’s second offensive, in 597 B.C. – 11 years before the city was sacked</a:t>
            </a:r>
          </a:p>
        </p:txBody>
      </p:sp>
      <p:cxnSp>
        <p:nvCxnSpPr>
          <p:cNvPr id="11" name="Straight Connector 10"/>
          <p:cNvCxnSpPr/>
          <p:nvPr/>
        </p:nvCxnSpPr>
        <p:spPr>
          <a:xfrm>
            <a:off x="282116" y="2744688"/>
            <a:ext cx="107601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200400" y="2609671"/>
            <a:ext cx="1678023" cy="1200329"/>
          </a:xfrm>
          <a:prstGeom prst="rect">
            <a:avLst/>
          </a:prstGeom>
          <a:noFill/>
        </p:spPr>
        <p:txBody>
          <a:bodyPr wrap="none" rtlCol="0">
            <a:spAutoFit/>
          </a:bodyPr>
          <a:lstStyle/>
          <a:p>
            <a:pPr marL="91440" indent="-91440">
              <a:buFontTx/>
              <a:buChar char="-"/>
            </a:pPr>
            <a:r>
              <a:rPr lang="en-US" sz="1200" b="1" dirty="0"/>
              <a:t>Judah’s rebellion</a:t>
            </a:r>
          </a:p>
          <a:p>
            <a:pPr marL="91440" indent="-91440">
              <a:buFontTx/>
              <a:buChar char="-"/>
            </a:pPr>
            <a:r>
              <a:rPr lang="en-US" sz="1200" b="1" dirty="0"/>
              <a:t>Judah’s destruction</a:t>
            </a:r>
          </a:p>
          <a:p>
            <a:pPr marL="91440" indent="-91440">
              <a:buFontTx/>
              <a:buChar char="-"/>
            </a:pPr>
            <a:r>
              <a:rPr lang="en-US" sz="1200" b="1" dirty="0"/>
              <a:t>Glory departs temple</a:t>
            </a:r>
          </a:p>
          <a:p>
            <a:pPr marL="91440" indent="-91440">
              <a:buFontTx/>
              <a:buChar char="-"/>
            </a:pPr>
            <a:r>
              <a:rPr lang="en-US" sz="1200" b="1" dirty="0"/>
              <a:t>False prophets</a:t>
            </a:r>
          </a:p>
          <a:p>
            <a:pPr marL="91440" indent="-91440">
              <a:buFontTx/>
              <a:buChar char="-"/>
            </a:pPr>
            <a:r>
              <a:rPr lang="en-US" sz="1200" b="1" dirty="0"/>
              <a:t>Elder’s idolatry</a:t>
            </a:r>
          </a:p>
          <a:p>
            <a:pPr marL="91440" indent="-91440">
              <a:buFontTx/>
              <a:buChar char="-"/>
            </a:pPr>
            <a:r>
              <a:rPr lang="en-US" sz="1200" b="1" dirty="0"/>
              <a:t>Parables &amp; Visions</a:t>
            </a:r>
          </a:p>
        </p:txBody>
      </p:sp>
      <p:sp>
        <p:nvSpPr>
          <p:cNvPr id="62" name="TextBox 61"/>
          <p:cNvSpPr txBox="1"/>
          <p:nvPr/>
        </p:nvSpPr>
        <p:spPr>
          <a:xfrm>
            <a:off x="6705600" y="2612648"/>
            <a:ext cx="1875193" cy="1200329"/>
          </a:xfrm>
          <a:prstGeom prst="rect">
            <a:avLst/>
          </a:prstGeom>
          <a:noFill/>
        </p:spPr>
        <p:txBody>
          <a:bodyPr wrap="none" rtlCol="0">
            <a:spAutoFit/>
          </a:bodyPr>
          <a:lstStyle/>
          <a:p>
            <a:pPr marL="91440" indent="-91440">
              <a:buFontTx/>
              <a:buChar char="-"/>
            </a:pPr>
            <a:r>
              <a:rPr lang="en-US" sz="1200" b="1" dirty="0"/>
              <a:t>Ezekiel recommissioned</a:t>
            </a:r>
          </a:p>
          <a:p>
            <a:pPr marL="91440" indent="-91440">
              <a:buFontTx/>
              <a:buChar char="-"/>
            </a:pPr>
            <a:r>
              <a:rPr lang="en-US" sz="1200" b="1" dirty="0"/>
              <a:t>Israel restored</a:t>
            </a:r>
          </a:p>
          <a:p>
            <a:pPr marL="91440" indent="-91440">
              <a:buFontTx/>
              <a:buChar char="-"/>
            </a:pPr>
            <a:r>
              <a:rPr lang="en-US" sz="1200" b="1" dirty="0"/>
              <a:t>Israel resurrected</a:t>
            </a:r>
          </a:p>
          <a:p>
            <a:pPr marL="91440" indent="-91440">
              <a:buFontTx/>
              <a:buChar char="-"/>
            </a:pPr>
            <a:r>
              <a:rPr lang="en-US" sz="1200" b="1" dirty="0"/>
              <a:t>Gog/Magog rejected</a:t>
            </a:r>
          </a:p>
          <a:p>
            <a:pPr marL="91440" indent="-91440">
              <a:buFontTx/>
              <a:buChar char="-"/>
            </a:pPr>
            <a:r>
              <a:rPr lang="en-US" sz="1200" b="1" dirty="0"/>
              <a:t>Temple rebuilt</a:t>
            </a:r>
          </a:p>
          <a:p>
            <a:pPr marL="91440" indent="-91440">
              <a:buFontTx/>
              <a:buChar char="-"/>
            </a:pPr>
            <a:r>
              <a:rPr lang="en-US" sz="1200" b="1" dirty="0"/>
              <a:t>Glory returns to temple</a:t>
            </a:r>
          </a:p>
        </p:txBody>
      </p:sp>
      <p:sp>
        <p:nvSpPr>
          <p:cNvPr id="70" name="TextBox 69"/>
          <p:cNvSpPr txBox="1"/>
          <p:nvPr/>
        </p:nvSpPr>
        <p:spPr>
          <a:xfrm>
            <a:off x="5132618" y="2609671"/>
            <a:ext cx="1420582" cy="1200329"/>
          </a:xfrm>
          <a:prstGeom prst="rect">
            <a:avLst/>
          </a:prstGeom>
          <a:noFill/>
        </p:spPr>
        <p:txBody>
          <a:bodyPr wrap="none" rtlCol="0">
            <a:spAutoFit/>
          </a:bodyPr>
          <a:lstStyle/>
          <a:p>
            <a:r>
              <a:rPr lang="en-US" sz="1200" b="1" dirty="0"/>
              <a:t>Judgment against:</a:t>
            </a:r>
          </a:p>
          <a:p>
            <a:pPr marL="91440" indent="-91440">
              <a:buFontTx/>
              <a:buChar char="-"/>
            </a:pPr>
            <a:r>
              <a:rPr lang="en-US" sz="1200" b="1" dirty="0"/>
              <a:t>Ammon</a:t>
            </a:r>
          </a:p>
          <a:p>
            <a:pPr marL="91440" indent="-91440">
              <a:buFontTx/>
              <a:buChar char="-"/>
            </a:pPr>
            <a:r>
              <a:rPr lang="en-US" sz="1200" b="1" dirty="0"/>
              <a:t>Moab &amp; Edom</a:t>
            </a:r>
          </a:p>
          <a:p>
            <a:pPr marL="91440" indent="-91440">
              <a:buFontTx/>
              <a:buChar char="-"/>
            </a:pPr>
            <a:r>
              <a:rPr lang="en-US" sz="1200" b="1" dirty="0"/>
              <a:t>Philistia</a:t>
            </a:r>
          </a:p>
          <a:p>
            <a:pPr marL="91440" indent="-91440">
              <a:buFontTx/>
              <a:buChar char="-"/>
            </a:pPr>
            <a:r>
              <a:rPr lang="en-US" sz="1200" b="1" dirty="0" err="1"/>
              <a:t>Tyre</a:t>
            </a:r>
            <a:endParaRPr lang="en-US" sz="1200" b="1" dirty="0"/>
          </a:p>
          <a:p>
            <a:pPr marL="91440" indent="-91440">
              <a:buFontTx/>
              <a:buChar char="-"/>
            </a:pPr>
            <a:r>
              <a:rPr lang="en-US" sz="1200" b="1" dirty="0"/>
              <a:t>Egypt</a:t>
            </a:r>
          </a:p>
        </p:txBody>
      </p:sp>
    </p:spTree>
    <p:extLst>
      <p:ext uri="{BB962C8B-B14F-4D97-AF65-F5344CB8AC3E}">
        <p14:creationId xmlns:p14="http://schemas.microsoft.com/office/powerpoint/2010/main" val="32851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412379"/>
            <a:ext cx="8686800" cy="5986254"/>
          </a:xfrm>
          <a:prstGeom prst="rect">
            <a:avLst/>
          </a:prstGeom>
          <a:ln w="76200">
            <a:solidFill>
              <a:schemeClr val="tx1"/>
            </a:solidFill>
          </a:ln>
        </p:spPr>
        <p:txBody>
          <a:bodyPr wrap="square">
            <a:spAutoFit/>
          </a:bodyPr>
          <a:lstStyle/>
          <a:p>
            <a:pPr marL="73025" marR="82550">
              <a:spcBef>
                <a:spcPts val="400"/>
              </a:spcBef>
            </a:pPr>
            <a:r>
              <a:rPr lang="en-US" sz="1700" b="1" dirty="0">
                <a:solidFill>
                  <a:srgbClr val="212121"/>
                </a:solidFill>
                <a:latin typeface="Calibri" charset="0"/>
                <a:ea typeface="Calibri" charset="0"/>
                <a:cs typeface="Calibri" charset="0"/>
              </a:rPr>
              <a:t>612 BC   </a:t>
            </a:r>
            <a:r>
              <a:rPr lang="en-US" sz="1700" dirty="0">
                <a:solidFill>
                  <a:srgbClr val="212121"/>
                </a:solidFill>
                <a:latin typeface="Calibri" charset="0"/>
                <a:ea typeface="Calibri" charset="0"/>
                <a:cs typeface="Calibri" charset="0"/>
              </a:rPr>
              <a:t>Babylonians and Medes conquer Assyria</a:t>
            </a:r>
          </a:p>
          <a:p>
            <a:pPr marL="73025" marR="82550">
              <a:spcBef>
                <a:spcPts val="400"/>
              </a:spcBef>
            </a:pPr>
            <a:r>
              <a:rPr lang="en-US" sz="1700" b="1" dirty="0">
                <a:solidFill>
                  <a:srgbClr val="212121"/>
                </a:solidFill>
                <a:latin typeface="Calibri" charset="0"/>
                <a:ea typeface="Calibri" charset="0"/>
                <a:cs typeface="Calibri" charset="0"/>
              </a:rPr>
              <a:t>605</a:t>
            </a:r>
            <a:r>
              <a:rPr lang="en-US" sz="1700" dirty="0">
                <a:solidFill>
                  <a:srgbClr val="212121"/>
                </a:solidFill>
                <a:latin typeface="Calibri" charset="0"/>
                <a:ea typeface="Calibri" charset="0"/>
                <a:cs typeface="Calibri" charset="0"/>
              </a:rPr>
              <a:t>   Nebuchadnezzar becomes king of Babylon</a:t>
            </a:r>
          </a:p>
          <a:p>
            <a:pPr marL="73025" marR="82550">
              <a:spcBef>
                <a:spcPts val="400"/>
              </a:spcBef>
            </a:pPr>
            <a:r>
              <a:rPr lang="en-US" sz="1700" dirty="0">
                <a:solidFill>
                  <a:srgbClr val="212121"/>
                </a:solidFill>
                <a:latin typeface="Calibri" charset="0"/>
                <a:ea typeface="Calibri" charset="0"/>
                <a:cs typeface="Calibri" charset="0"/>
              </a:rPr>
              <a:t>          The Babylonians invade Judah</a:t>
            </a:r>
          </a:p>
          <a:p>
            <a:pPr marL="73025" marR="82550">
              <a:spcBef>
                <a:spcPts val="400"/>
              </a:spcBef>
            </a:pPr>
            <a:r>
              <a:rPr lang="en-US" sz="1700" dirty="0">
                <a:solidFill>
                  <a:srgbClr val="212121"/>
                </a:solidFill>
                <a:latin typeface="Abadi MT Condensed Extra Bold" charset="0"/>
                <a:ea typeface="Abadi MT Condensed Extra Bold" charset="0"/>
                <a:cs typeface="Abadi MT Condensed Extra Bold" charset="0"/>
              </a:rPr>
              <a:t>        First wave of deportation of Jews to Babylon (Daniel)</a:t>
            </a:r>
          </a:p>
          <a:p>
            <a:pPr marL="73025" marR="82550">
              <a:spcBef>
                <a:spcPts val="400"/>
              </a:spcBef>
            </a:pPr>
            <a:r>
              <a:rPr lang="en-US" sz="1700" b="1" dirty="0">
                <a:solidFill>
                  <a:srgbClr val="212121"/>
                </a:solidFill>
                <a:latin typeface="Calibri" charset="0"/>
                <a:ea typeface="Calibri" charset="0"/>
                <a:cs typeface="Calibri" charset="0"/>
              </a:rPr>
              <a:t>601</a:t>
            </a:r>
            <a:r>
              <a:rPr lang="en-US" sz="1700" dirty="0">
                <a:solidFill>
                  <a:srgbClr val="212121"/>
                </a:solidFill>
                <a:latin typeface="Calibri" charset="0"/>
                <a:ea typeface="Calibri" charset="0"/>
                <a:cs typeface="Calibri" charset="0"/>
              </a:rPr>
              <a:t>   Babylonians battle Egypt, both sides suffer losses</a:t>
            </a:r>
          </a:p>
          <a:p>
            <a:pPr marL="73025" marR="82550">
              <a:spcBef>
                <a:spcPts val="400"/>
              </a:spcBef>
            </a:pPr>
            <a:r>
              <a:rPr lang="en-US" sz="1700" dirty="0">
                <a:solidFill>
                  <a:srgbClr val="212121"/>
                </a:solidFill>
                <a:latin typeface="Calibri" charset="0"/>
                <a:ea typeface="Calibri" charset="0"/>
                <a:cs typeface="Calibri" charset="0"/>
              </a:rPr>
              <a:t>          Judah decides to realign itself with Egypt, Jeremiah warns</a:t>
            </a:r>
          </a:p>
          <a:p>
            <a:pPr marL="73025" marR="82550">
              <a:spcBef>
                <a:spcPts val="400"/>
              </a:spcBef>
            </a:pPr>
            <a:r>
              <a:rPr lang="en-US" sz="1700" b="1" dirty="0">
                <a:solidFill>
                  <a:srgbClr val="212121"/>
                </a:solidFill>
                <a:latin typeface="Calibri" charset="0"/>
                <a:ea typeface="Calibri" charset="0"/>
                <a:cs typeface="Calibri" charset="0"/>
              </a:rPr>
              <a:t>597</a:t>
            </a:r>
            <a:r>
              <a:rPr lang="en-US" sz="1700" dirty="0">
                <a:solidFill>
                  <a:srgbClr val="212121"/>
                </a:solidFill>
                <a:latin typeface="Calibri" charset="0"/>
                <a:ea typeface="Calibri" charset="0"/>
                <a:cs typeface="Calibri" charset="0"/>
              </a:rPr>
              <a:t>   </a:t>
            </a:r>
            <a:r>
              <a:rPr lang="en-US" sz="1700" dirty="0" err="1">
                <a:solidFill>
                  <a:srgbClr val="212121"/>
                </a:solidFill>
                <a:latin typeface="Calibri" charset="0"/>
                <a:ea typeface="Calibri" charset="0"/>
                <a:cs typeface="Calibri" charset="0"/>
              </a:rPr>
              <a:t>Jehoachin</a:t>
            </a:r>
            <a:r>
              <a:rPr lang="en-US" sz="1700" dirty="0">
                <a:solidFill>
                  <a:srgbClr val="212121"/>
                </a:solidFill>
                <a:latin typeface="Calibri" charset="0"/>
                <a:ea typeface="Calibri" charset="0"/>
                <a:cs typeface="Calibri" charset="0"/>
              </a:rPr>
              <a:t> becomes king of Judah</a:t>
            </a:r>
          </a:p>
          <a:p>
            <a:pPr marL="73025" marR="82550">
              <a:spcBef>
                <a:spcPts val="400"/>
              </a:spcBef>
            </a:pPr>
            <a:r>
              <a:rPr lang="en-US" sz="1700" dirty="0">
                <a:solidFill>
                  <a:srgbClr val="212121"/>
                </a:solidFill>
                <a:latin typeface="Abadi MT Condensed Extra Bold" charset="0"/>
                <a:ea typeface="Abadi MT Condensed Extra Bold" charset="0"/>
                <a:cs typeface="Abadi MT Condensed Extra Bold" charset="0"/>
              </a:rPr>
              <a:t>        Babylonians take Jerusalem; Second wave of deportation to Babylon from Judah</a:t>
            </a:r>
          </a:p>
          <a:p>
            <a:pPr marL="73025" marR="82550">
              <a:spcBef>
                <a:spcPts val="400"/>
              </a:spcBef>
            </a:pPr>
            <a:r>
              <a:rPr lang="en-US" sz="1700" dirty="0">
                <a:solidFill>
                  <a:srgbClr val="212121"/>
                </a:solidFill>
                <a:latin typeface="Abadi MT Condensed Extra Bold" charset="0"/>
                <a:ea typeface="Abadi MT Condensed Extra Bold" charset="0"/>
                <a:cs typeface="Abadi MT Condensed Extra Bold" charset="0"/>
              </a:rPr>
              <a:t>        Ezekiel is taken captive to Babylon</a:t>
            </a:r>
          </a:p>
          <a:p>
            <a:pPr marL="73025" marR="82550">
              <a:spcBef>
                <a:spcPts val="400"/>
              </a:spcBef>
            </a:pPr>
            <a:r>
              <a:rPr lang="en-US" sz="1700" dirty="0">
                <a:solidFill>
                  <a:srgbClr val="212121"/>
                </a:solidFill>
                <a:latin typeface="Calibri" charset="0"/>
                <a:ea typeface="Calibri" charset="0"/>
                <a:cs typeface="Calibri" charset="0"/>
              </a:rPr>
              <a:t>          Zedekiah made king of Judah by Nebuchadnezzar</a:t>
            </a:r>
          </a:p>
          <a:p>
            <a:pPr marL="73025" marR="82550">
              <a:spcBef>
                <a:spcPts val="400"/>
              </a:spcBef>
            </a:pPr>
            <a:r>
              <a:rPr lang="en-US" sz="1700" b="1" dirty="0">
                <a:solidFill>
                  <a:srgbClr val="212121"/>
                </a:solidFill>
                <a:latin typeface="Abadi MT Condensed Extra Bold" charset="0"/>
                <a:ea typeface="Abadi MT Condensed Extra Bold" charset="0"/>
                <a:cs typeface="Abadi MT Condensed Extra Bold" charset="0"/>
              </a:rPr>
              <a:t>593</a:t>
            </a:r>
            <a:r>
              <a:rPr lang="en-US" sz="1700" dirty="0">
                <a:solidFill>
                  <a:srgbClr val="212121"/>
                </a:solidFill>
                <a:latin typeface="Abadi MT Condensed Extra Bold" charset="0"/>
                <a:ea typeface="Abadi MT Condensed Extra Bold" charset="0"/>
                <a:cs typeface="Abadi MT Condensed Extra Bold" charset="0"/>
              </a:rPr>
              <a:t>  Ezekiel begins to prophesy (from Babylon exile)</a:t>
            </a:r>
          </a:p>
          <a:p>
            <a:pPr marL="73025" marR="82550">
              <a:spcBef>
                <a:spcPts val="400"/>
              </a:spcBef>
            </a:pPr>
            <a:r>
              <a:rPr lang="en-US" sz="1700" b="1" dirty="0">
                <a:solidFill>
                  <a:srgbClr val="212121"/>
                </a:solidFill>
                <a:latin typeface="Calibri" charset="0"/>
                <a:ea typeface="Calibri" charset="0"/>
                <a:cs typeface="Calibri" charset="0"/>
              </a:rPr>
              <a:t>586</a:t>
            </a:r>
            <a:r>
              <a:rPr lang="en-US" sz="1700" dirty="0">
                <a:solidFill>
                  <a:srgbClr val="212121"/>
                </a:solidFill>
                <a:latin typeface="Calibri" charset="0"/>
                <a:ea typeface="Calibri" charset="0"/>
                <a:cs typeface="Calibri" charset="0"/>
              </a:rPr>
              <a:t>   The Babylonians destroy Jerusalem and the Temple</a:t>
            </a:r>
          </a:p>
          <a:p>
            <a:pPr marL="73025" marR="82550">
              <a:spcBef>
                <a:spcPts val="400"/>
              </a:spcBef>
            </a:pPr>
            <a:r>
              <a:rPr lang="en-US" sz="1700" dirty="0">
                <a:solidFill>
                  <a:srgbClr val="212121"/>
                </a:solidFill>
                <a:latin typeface="Calibri" charset="0"/>
                <a:ea typeface="Calibri" charset="0"/>
                <a:cs typeface="Calibri" charset="0"/>
              </a:rPr>
              <a:t>          Jerusalem’s walls and gates are burned with fire</a:t>
            </a:r>
          </a:p>
          <a:p>
            <a:pPr marL="73025" marR="82550">
              <a:spcBef>
                <a:spcPts val="400"/>
              </a:spcBef>
            </a:pPr>
            <a:r>
              <a:rPr lang="en-US" sz="1700" dirty="0">
                <a:solidFill>
                  <a:srgbClr val="212121"/>
                </a:solidFill>
                <a:latin typeface="Abadi MT Condensed Extra Bold" charset="0"/>
                <a:ea typeface="Abadi MT Condensed Extra Bold" charset="0"/>
                <a:cs typeface="Abadi MT Condensed Extra Bold" charset="0"/>
              </a:rPr>
              <a:t>        Third wave of Jews deported to Babylon  (</a:t>
            </a:r>
            <a:r>
              <a:rPr lang="en-US" sz="1700" dirty="0">
                <a:solidFill>
                  <a:srgbClr val="212121"/>
                </a:solidFill>
                <a:latin typeface="Calibri" charset="0"/>
                <a:ea typeface="Calibri" charset="0"/>
                <a:cs typeface="Calibri" charset="0"/>
              </a:rPr>
              <a:t>Babylonian 70-yr Exile begins)</a:t>
            </a:r>
          </a:p>
          <a:p>
            <a:pPr marL="73025" marR="82550">
              <a:spcBef>
                <a:spcPts val="400"/>
              </a:spcBef>
            </a:pPr>
            <a:r>
              <a:rPr lang="en-US" sz="1700" dirty="0">
                <a:solidFill>
                  <a:srgbClr val="212121"/>
                </a:solidFill>
                <a:latin typeface="Calibri" charset="0"/>
                <a:ea typeface="Calibri" charset="0"/>
                <a:cs typeface="Calibri" charset="0"/>
              </a:rPr>
              <a:t>          End of Biblical First Temple Period and end of the monarchy in Judah</a:t>
            </a:r>
          </a:p>
          <a:p>
            <a:pPr marL="73025" marR="82550">
              <a:spcBef>
                <a:spcPts val="400"/>
              </a:spcBef>
            </a:pPr>
            <a:r>
              <a:rPr lang="en-US" sz="1700" b="1" dirty="0">
                <a:solidFill>
                  <a:srgbClr val="212121"/>
                </a:solidFill>
                <a:latin typeface="Calibri" charset="0"/>
                <a:ea typeface="Calibri" charset="0"/>
                <a:cs typeface="Calibri" charset="0"/>
              </a:rPr>
              <a:t>539</a:t>
            </a:r>
            <a:r>
              <a:rPr lang="en-US" sz="1700" dirty="0">
                <a:solidFill>
                  <a:srgbClr val="212121"/>
                </a:solidFill>
                <a:latin typeface="Calibri" charset="0"/>
                <a:ea typeface="Calibri" charset="0"/>
                <a:cs typeface="Calibri" charset="0"/>
              </a:rPr>
              <a:t>   The Fall of Babylon to Persia</a:t>
            </a:r>
          </a:p>
          <a:p>
            <a:pPr marL="73025" marR="82550">
              <a:spcBef>
                <a:spcPts val="400"/>
              </a:spcBef>
            </a:pPr>
            <a:r>
              <a:rPr lang="en-US" sz="1700" dirty="0">
                <a:solidFill>
                  <a:srgbClr val="212121"/>
                </a:solidFill>
                <a:latin typeface="Calibri" charset="0"/>
                <a:ea typeface="Calibri" charset="0"/>
                <a:cs typeface="Calibri" charset="0"/>
              </a:rPr>
              <a:t>          Beginning of the Persian Period  (to 332 BC)</a:t>
            </a:r>
          </a:p>
          <a:p>
            <a:pPr marL="73025" marR="82550">
              <a:spcBef>
                <a:spcPts val="400"/>
              </a:spcBef>
            </a:pPr>
            <a:r>
              <a:rPr lang="en-US" sz="1700" dirty="0">
                <a:solidFill>
                  <a:srgbClr val="212121"/>
                </a:solidFill>
                <a:latin typeface="Calibri" charset="0"/>
                <a:ea typeface="Calibri" charset="0"/>
                <a:cs typeface="Calibri" charset="0"/>
              </a:rPr>
              <a:t>          The Decree of Cyrus II allowing Jews to return</a:t>
            </a:r>
          </a:p>
          <a:p>
            <a:pPr marL="73025" marR="82550">
              <a:spcBef>
                <a:spcPts val="400"/>
              </a:spcBef>
            </a:pPr>
            <a:r>
              <a:rPr lang="en-US" sz="1700" b="1" dirty="0">
                <a:solidFill>
                  <a:srgbClr val="212121"/>
                </a:solidFill>
                <a:latin typeface="Calibri" charset="0"/>
                <a:ea typeface="Calibri" charset="0"/>
                <a:cs typeface="Calibri" charset="0"/>
              </a:rPr>
              <a:t>516</a:t>
            </a:r>
            <a:r>
              <a:rPr lang="en-US" sz="1700" dirty="0">
                <a:solidFill>
                  <a:srgbClr val="212121"/>
                </a:solidFill>
                <a:latin typeface="Calibri" charset="0"/>
                <a:ea typeface="Calibri" charset="0"/>
                <a:cs typeface="Calibri" charset="0"/>
              </a:rPr>
              <a:t>   The Jews rebuild their Temple (after 70 years)</a:t>
            </a:r>
            <a:endParaRPr lang="en-US" sz="1700" b="0" i="0" dirty="0">
              <a:solidFill>
                <a:srgbClr val="212121"/>
              </a:solidFill>
              <a:effectLst/>
              <a:latin typeface="Calibri" charset="0"/>
              <a:ea typeface="Calibri" charset="0"/>
              <a:cs typeface="Calibri" charset="0"/>
            </a:endParaRPr>
          </a:p>
        </p:txBody>
      </p:sp>
      <p:sp>
        <p:nvSpPr>
          <p:cNvPr id="5" name="TextBox 4"/>
          <p:cNvSpPr txBox="1"/>
          <p:nvPr/>
        </p:nvSpPr>
        <p:spPr>
          <a:xfrm rot="20610462">
            <a:off x="6273081" y="800169"/>
            <a:ext cx="2326941" cy="1200329"/>
          </a:xfrm>
          <a:prstGeom prst="rect">
            <a:avLst/>
          </a:prstGeom>
          <a:solidFill>
            <a:schemeClr val="accent1"/>
          </a:solidFill>
        </p:spPr>
        <p:txBody>
          <a:bodyPr wrap="square" rtlCol="0">
            <a:spAutoFit/>
          </a:bodyPr>
          <a:lstStyle/>
          <a:p>
            <a:pPr algn="ctr"/>
            <a:r>
              <a:rPr lang="en-US" sz="3600" dirty="0">
                <a:latin typeface="Abadi MT Condensed Extra Bold" charset="0"/>
                <a:ea typeface="Abadi MT Condensed Extra Bold" charset="0"/>
                <a:cs typeface="Abadi MT Condensed Extra Bold" charset="0"/>
              </a:rPr>
              <a:t>TIMELINE Judah</a:t>
            </a:r>
          </a:p>
        </p:txBody>
      </p:sp>
    </p:spTree>
    <p:extLst>
      <p:ext uri="{BB962C8B-B14F-4D97-AF65-F5344CB8AC3E}">
        <p14:creationId xmlns:p14="http://schemas.microsoft.com/office/powerpoint/2010/main" val="625823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821A-4BFA-3C47-AABF-9B763E6D875B}"/>
              </a:ext>
            </a:extLst>
          </p:cNvPr>
          <p:cNvSpPr>
            <a:spLocks noGrp="1"/>
          </p:cNvSpPr>
          <p:nvPr>
            <p:ph type="title"/>
          </p:nvPr>
        </p:nvSpPr>
        <p:spPr/>
        <p:txBody>
          <a:bodyPr>
            <a:normAutofit/>
          </a:bodyPr>
          <a:lstStyle/>
          <a:p>
            <a:r>
              <a:rPr lang="en-US" sz="3600" dirty="0"/>
              <a:t>Ezekiel the Man</a:t>
            </a:r>
          </a:p>
        </p:txBody>
      </p:sp>
      <p:sp>
        <p:nvSpPr>
          <p:cNvPr id="3" name="Content Placeholder 2">
            <a:extLst>
              <a:ext uri="{FF2B5EF4-FFF2-40B4-BE49-F238E27FC236}">
                <a16:creationId xmlns:a16="http://schemas.microsoft.com/office/drawing/2014/main" id="{42EE1727-88A1-EC41-A6EE-AEBC2ACA3E91}"/>
              </a:ext>
            </a:extLst>
          </p:cNvPr>
          <p:cNvSpPr>
            <a:spLocks noGrp="1"/>
          </p:cNvSpPr>
          <p:nvPr>
            <p:ph idx="1"/>
          </p:nvPr>
        </p:nvSpPr>
        <p:spPr>
          <a:xfrm>
            <a:off x="291548" y="1590261"/>
            <a:ext cx="8560904" cy="4572000"/>
          </a:xfrm>
        </p:spPr>
        <p:txBody>
          <a:bodyPr>
            <a:normAutofit fontScale="92500" lnSpcReduction="10000"/>
          </a:bodyPr>
          <a:lstStyle/>
          <a:p>
            <a:pPr marL="118872" indent="0">
              <a:buNone/>
            </a:pPr>
            <a:r>
              <a:rPr lang="en-US" sz="2000" dirty="0"/>
              <a:t>”Ezekiel was a priest (1:3).  As a true priest of God, he was naturally concerned about the open and blatant disobedience of God’s law.  The fact that he was a a priest compounded  his sadness when he saw the abominations taking place in Jerusalem (chapter 8).  When God called Ezekiel to be a prophet, he was thirty years old and was in exile in Babylonia.  At the age of twenty-five, he had been deported from Jerusalem in 598 B.C. among ten thousand captives.  He was contemporary with Daniel, who had been taken in the first exile in 605 B.C. , and Jeremiah, who remained with the poorest of people in Judea. He was influenced by Jeremiah, and he knew of Daniel (14;14, 20).  He was God’s spokesman for twenty-two years, serving until age fifty-two.  He was one of the most imposing prophets of God  and ranked among the noted of God’s Old Testament spokesman.  He was a married man (24:15-18).  This prophet was convinced that God’s hand was upon him. He was deep and thoughtful --- one who meditated; everything he did had a meeting.   In his condemnation of sin, he was harsh and blunt --- in both word and action.  A strict moralist, zealous for righteousness,  he boldly proclaimed God’s word.  He was uncompromising (and unpopular), yest sensitive to the suffering of the people.”  --- Denny </a:t>
            </a:r>
            <a:r>
              <a:rPr lang="en-US" sz="2000" dirty="0" err="1"/>
              <a:t>Petrino</a:t>
            </a:r>
            <a:r>
              <a:rPr lang="en-US" sz="2000" dirty="0"/>
              <a:t>, Truth for Today Commentary, Ezekiel, page 2   </a:t>
            </a:r>
          </a:p>
        </p:txBody>
      </p:sp>
    </p:spTree>
    <p:extLst>
      <p:ext uri="{BB962C8B-B14F-4D97-AF65-F5344CB8AC3E}">
        <p14:creationId xmlns:p14="http://schemas.microsoft.com/office/powerpoint/2010/main" val="749850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4B4AA-C4F9-1540-8532-D30786C0195D}"/>
              </a:ext>
            </a:extLst>
          </p:cNvPr>
          <p:cNvSpPr>
            <a:spLocks noGrp="1"/>
          </p:cNvSpPr>
          <p:nvPr>
            <p:ph type="title"/>
          </p:nvPr>
        </p:nvSpPr>
        <p:spPr/>
        <p:txBody>
          <a:bodyPr>
            <a:normAutofit/>
          </a:bodyPr>
          <a:lstStyle/>
          <a:p>
            <a:r>
              <a:rPr lang="en-US" sz="3200" dirty="0">
                <a:solidFill>
                  <a:schemeClr val="accent1"/>
                </a:solidFill>
              </a:rPr>
              <a:t>Who wrote the book?</a:t>
            </a:r>
          </a:p>
        </p:txBody>
      </p:sp>
      <p:sp>
        <p:nvSpPr>
          <p:cNvPr id="3" name="Content Placeholder 2">
            <a:extLst>
              <a:ext uri="{FF2B5EF4-FFF2-40B4-BE49-F238E27FC236}">
                <a16:creationId xmlns:a16="http://schemas.microsoft.com/office/drawing/2014/main" id="{FE0DFB63-8704-4449-AA89-E7D92471C1D3}"/>
              </a:ext>
            </a:extLst>
          </p:cNvPr>
          <p:cNvSpPr>
            <a:spLocks noGrp="1"/>
          </p:cNvSpPr>
          <p:nvPr>
            <p:ph idx="1"/>
          </p:nvPr>
        </p:nvSpPr>
        <p:spPr>
          <a:xfrm>
            <a:off x="200024" y="1408176"/>
            <a:ext cx="8791575" cy="5449824"/>
          </a:xfrm>
        </p:spPr>
        <p:txBody>
          <a:bodyPr>
            <a:normAutofit/>
          </a:bodyPr>
          <a:lstStyle/>
          <a:p>
            <a:pPr marL="89154" indent="0">
              <a:buNone/>
            </a:pPr>
            <a:r>
              <a:rPr lang="en-US" sz="2200" dirty="0"/>
              <a:t>Ezekiel means “God strengthens” (see 24:21;30:18; 33:28).  The book of Ezekiel takes its title from the priest of the same name, son to a man named </a:t>
            </a:r>
            <a:r>
              <a:rPr lang="en-US" sz="2200" dirty="0" err="1"/>
              <a:t>Buzi</a:t>
            </a:r>
            <a:r>
              <a:rPr lang="en-US" sz="2200" dirty="0"/>
              <a:t>.  Ezekiel’s priestly lineage shines through in his prophetic ministry; he often concerned himself with topics such as the temple, the priesthood, the glory of the Lord, and the sacrificial system.</a:t>
            </a:r>
          </a:p>
          <a:p>
            <a:pPr marL="89154" indent="0">
              <a:buNone/>
            </a:pPr>
            <a:endParaRPr lang="en-US" sz="2200" dirty="0"/>
          </a:p>
          <a:p>
            <a:pPr marL="89154" indent="0">
              <a:buNone/>
            </a:pPr>
            <a:r>
              <a:rPr lang="en-US" sz="2200" dirty="0"/>
              <a:t>Ezekiel 1:1 tells us that the prophecy began “in the thirtieth year.”  Scholars usually consider this a reference to Ezekiel’s age, making him about the same age as Daniel, who was exiled to Babylon nearly a decade earlier.  Like many priests of Israel, Ezekiel was married. But when his wife died during his prophetic ministry, God prevented Ezekiel from mourning her in public as a sign of Judah’s lack of concern for the things of God (Ezek. 24:16–24).</a:t>
            </a:r>
          </a:p>
          <a:p>
            <a:pPr marL="89154" indent="0">
              <a:buNone/>
            </a:pPr>
            <a:endParaRPr lang="en-US" sz="2200" dirty="0"/>
          </a:p>
          <a:p>
            <a:pPr marL="89154" indent="0">
              <a:buNone/>
            </a:pPr>
            <a:endParaRPr lang="en-US" sz="2200" dirty="0"/>
          </a:p>
        </p:txBody>
      </p:sp>
    </p:spTree>
    <p:extLst>
      <p:ext uri="{BB962C8B-B14F-4D97-AF65-F5344CB8AC3E}">
        <p14:creationId xmlns:p14="http://schemas.microsoft.com/office/powerpoint/2010/main" val="2314448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35841-4102-EE47-A49A-F2FA31B26D0C}"/>
              </a:ext>
            </a:extLst>
          </p:cNvPr>
          <p:cNvSpPr>
            <a:spLocks noGrp="1"/>
          </p:cNvSpPr>
          <p:nvPr>
            <p:ph type="title"/>
          </p:nvPr>
        </p:nvSpPr>
        <p:spPr/>
        <p:txBody>
          <a:bodyPr>
            <a:normAutofit/>
          </a:bodyPr>
          <a:lstStyle/>
          <a:p>
            <a:r>
              <a:rPr lang="en-US" sz="3200" dirty="0">
                <a:solidFill>
                  <a:schemeClr val="accent1"/>
                </a:solidFill>
              </a:rPr>
              <a:t>Where are we?</a:t>
            </a:r>
          </a:p>
        </p:txBody>
      </p:sp>
      <p:sp>
        <p:nvSpPr>
          <p:cNvPr id="3" name="Content Placeholder 2">
            <a:extLst>
              <a:ext uri="{FF2B5EF4-FFF2-40B4-BE49-F238E27FC236}">
                <a16:creationId xmlns:a16="http://schemas.microsoft.com/office/drawing/2014/main" id="{0C7F3610-482F-F748-B19E-F6ABCFBA6B53}"/>
              </a:ext>
            </a:extLst>
          </p:cNvPr>
          <p:cNvSpPr>
            <a:spLocks noGrp="1"/>
          </p:cNvSpPr>
          <p:nvPr>
            <p:ph idx="1"/>
          </p:nvPr>
        </p:nvSpPr>
        <p:spPr>
          <a:xfrm>
            <a:off x="190500" y="1600200"/>
            <a:ext cx="8763000" cy="4724401"/>
          </a:xfrm>
        </p:spPr>
        <p:txBody>
          <a:bodyPr>
            <a:noAutofit/>
          </a:bodyPr>
          <a:lstStyle/>
          <a:p>
            <a:pPr marL="89154" indent="0">
              <a:buNone/>
            </a:pPr>
            <a:r>
              <a:rPr lang="en-US" sz="2100" dirty="0"/>
              <a:t>Ezekiel lived among the Jewish exiles in Babylon at a settlement along the river </a:t>
            </a:r>
            <a:r>
              <a:rPr lang="en-US" sz="2100" dirty="0" err="1"/>
              <a:t>Chebar</a:t>
            </a:r>
            <a:r>
              <a:rPr lang="en-US" sz="2100" dirty="0"/>
              <a:t> called Tel-</a:t>
            </a:r>
            <a:r>
              <a:rPr lang="en-US" sz="2100" dirty="0" err="1"/>
              <a:t>abib</a:t>
            </a:r>
            <a:r>
              <a:rPr lang="en-US" sz="2100" dirty="0"/>
              <a:t> (Ezek. 3:15), less than one hundred miles south of Babylon.  The invading Babylonians brought about ten thousand Jews to the village in 597 BC, including Ezekiel and the last king of Judah, Jehoiachin (2 Kings 24:8–14).</a:t>
            </a:r>
          </a:p>
          <a:p>
            <a:pPr marL="89154" indent="0">
              <a:buNone/>
            </a:pPr>
            <a:endParaRPr lang="en-US" sz="2100" dirty="0"/>
          </a:p>
          <a:p>
            <a:pPr marL="89154" indent="0">
              <a:buNone/>
            </a:pPr>
            <a:r>
              <a:rPr lang="en-US" sz="2100" dirty="0"/>
              <a:t>Ezekiel’s prophecy began a mere five years into his time at Tel-</a:t>
            </a:r>
            <a:r>
              <a:rPr lang="en-US" sz="2100" dirty="0" err="1"/>
              <a:t>abib</a:t>
            </a:r>
            <a:r>
              <a:rPr lang="en-US" sz="2100" dirty="0"/>
              <a:t> ( 1:2), and he continued to prophesy among the people for at least twenty-two years (29:17).  Because he spoke to a people whom God had exiled due to their continued rebellion against Him, a majority of Ezekiel’s message communicates judgment for sins committed (1:1–32:32).  However, like all the prophets, he also provided his people, now without a land of their own, some hope for the future (33:1–48:35).</a:t>
            </a:r>
          </a:p>
        </p:txBody>
      </p:sp>
    </p:spTree>
    <p:extLst>
      <p:ext uri="{BB962C8B-B14F-4D97-AF65-F5344CB8AC3E}">
        <p14:creationId xmlns:p14="http://schemas.microsoft.com/office/powerpoint/2010/main" val="1697303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EFFA3-C05D-E24A-8EC7-A57677F20255}"/>
              </a:ext>
            </a:extLst>
          </p:cNvPr>
          <p:cNvSpPr>
            <a:spLocks noGrp="1"/>
          </p:cNvSpPr>
          <p:nvPr>
            <p:ph type="title"/>
          </p:nvPr>
        </p:nvSpPr>
        <p:spPr/>
        <p:txBody>
          <a:bodyPr>
            <a:normAutofit/>
          </a:bodyPr>
          <a:lstStyle/>
          <a:p>
            <a:r>
              <a:rPr lang="en-US" sz="3200" dirty="0">
                <a:solidFill>
                  <a:schemeClr val="accent1"/>
                </a:solidFill>
              </a:rPr>
              <a:t>Why is Ezekiel so important?</a:t>
            </a:r>
          </a:p>
        </p:txBody>
      </p:sp>
      <p:sp>
        <p:nvSpPr>
          <p:cNvPr id="3" name="Content Placeholder 2">
            <a:extLst>
              <a:ext uri="{FF2B5EF4-FFF2-40B4-BE49-F238E27FC236}">
                <a16:creationId xmlns:a16="http://schemas.microsoft.com/office/drawing/2014/main" id="{F35B7A82-5111-664F-8EEA-9BE7ED9FDE24}"/>
              </a:ext>
            </a:extLst>
          </p:cNvPr>
          <p:cNvSpPr>
            <a:spLocks noGrp="1"/>
          </p:cNvSpPr>
          <p:nvPr>
            <p:ph idx="1"/>
          </p:nvPr>
        </p:nvSpPr>
        <p:spPr>
          <a:xfrm>
            <a:off x="134471" y="1408176"/>
            <a:ext cx="8848164" cy="5474143"/>
          </a:xfrm>
        </p:spPr>
        <p:txBody>
          <a:bodyPr>
            <a:noAutofit/>
          </a:bodyPr>
          <a:lstStyle/>
          <a:p>
            <a:pPr marL="89154" indent="0">
              <a:buNone/>
            </a:pPr>
            <a:r>
              <a:rPr lang="en-US" sz="2200" dirty="0"/>
              <a:t>The main theme of Ezekiel is “the person who sins dies” but ”to turn (repent) is to live” (18:20-23; 33:7-16.  Ezekiel set forth individual (personal) responsibility, a theme not emphasized by other prophets.  The Israelites, while in captivity, had determined that their captivity was not due to their own sin, but to the sins of their fathers.  Ezekiel reminded them of their own rebellion of God.  The message of Ezekiel emphasized the promise of God’s faithfulness in carrying out his eternal promise.  </a:t>
            </a:r>
          </a:p>
          <a:p>
            <a:pPr marL="89154" indent="0">
              <a:buNone/>
            </a:pPr>
            <a:endParaRPr lang="en-US" sz="2200" dirty="0"/>
          </a:p>
          <a:p>
            <a:pPr marL="89154" indent="0">
              <a:buNone/>
            </a:pPr>
            <a:r>
              <a:rPr lang="en-US" sz="2200" dirty="0"/>
              <a:t>Ezekiel pronounces judgment on both Israel and surrounding nations, but it also provides a vision of the future kingdom that complements and adds to the vision of other Old and New Testament texts.  Not only does the book present a striking picture of the resurrection and restoration of God’s people (37), it also offers readers a picture of the kingdom (40:1–48:35).  It is not a picture of a 1000-year reign in literal Jerusalem, as some suppose, but of a kingdom that would never fall (the church, Heb. 12:28).  </a:t>
            </a:r>
          </a:p>
        </p:txBody>
      </p:sp>
    </p:spTree>
    <p:extLst>
      <p:ext uri="{BB962C8B-B14F-4D97-AF65-F5344CB8AC3E}">
        <p14:creationId xmlns:p14="http://schemas.microsoft.com/office/powerpoint/2010/main" val="4271229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6E27A-7592-6B4D-8422-3450881FC380}"/>
              </a:ext>
            </a:extLst>
          </p:cNvPr>
          <p:cNvSpPr>
            <a:spLocks noGrp="1"/>
          </p:cNvSpPr>
          <p:nvPr>
            <p:ph type="title"/>
          </p:nvPr>
        </p:nvSpPr>
        <p:spPr/>
        <p:txBody>
          <a:bodyPr>
            <a:normAutofit/>
          </a:bodyPr>
          <a:lstStyle/>
          <a:p>
            <a:r>
              <a:rPr lang="en-US" sz="3200" dirty="0">
                <a:solidFill>
                  <a:schemeClr val="accent1"/>
                </a:solidFill>
              </a:rPr>
              <a:t>What's the point?</a:t>
            </a:r>
          </a:p>
        </p:txBody>
      </p:sp>
      <p:sp>
        <p:nvSpPr>
          <p:cNvPr id="3" name="Content Placeholder 2">
            <a:extLst>
              <a:ext uri="{FF2B5EF4-FFF2-40B4-BE49-F238E27FC236}">
                <a16:creationId xmlns:a16="http://schemas.microsoft.com/office/drawing/2014/main" id="{A2B5B166-BD38-4E43-BA46-E21795698B86}"/>
              </a:ext>
            </a:extLst>
          </p:cNvPr>
          <p:cNvSpPr>
            <a:spLocks noGrp="1"/>
          </p:cNvSpPr>
          <p:nvPr>
            <p:ph idx="1"/>
          </p:nvPr>
        </p:nvSpPr>
        <p:spPr>
          <a:xfrm>
            <a:off x="114300" y="1379438"/>
            <a:ext cx="8915400" cy="6059424"/>
          </a:xfrm>
        </p:spPr>
        <p:txBody>
          <a:bodyPr>
            <a:noAutofit/>
          </a:bodyPr>
          <a:lstStyle/>
          <a:p>
            <a:pPr marL="89154" indent="0">
              <a:buNone/>
            </a:pPr>
            <a:r>
              <a:rPr lang="en-US" sz="1900" dirty="0"/>
              <a:t>God didn’t exile the Israelites primarily to punish them. God never has been nor is He now interested in punishment for punishment’s sake. Rather, He intended the punishment or judgment in Ezekiel’s day as a means to an end—to bring His people to a state of repentance and humility before the one true God. They had lived for so long in sin and rebellion, confident in their own strength and that of the neighboring nations, that they needed God to remind them of His holy nature and their humble identity in a most dramatic way. After centuries of warnings, prophetic messages, and invasions, God decided that more significant action was required—He had to remove the people from their promised land.</a:t>
            </a:r>
          </a:p>
        </p:txBody>
      </p:sp>
    </p:spTree>
    <p:extLst>
      <p:ext uri="{BB962C8B-B14F-4D97-AF65-F5344CB8AC3E}">
        <p14:creationId xmlns:p14="http://schemas.microsoft.com/office/powerpoint/2010/main" val="2313575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2995</TotalTime>
  <Words>12709</Words>
  <Application>Microsoft Macintosh PowerPoint</Application>
  <PresentationFormat>On-screen Show (4:3)</PresentationFormat>
  <Paragraphs>750</Paragraphs>
  <Slides>38</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Abadi MT Condensed Extra Bold</vt:lpstr>
      <vt:lpstr>Arial</vt:lpstr>
      <vt:lpstr>Arial Black</vt:lpstr>
      <vt:lpstr>Arial Narrow</vt:lpstr>
      <vt:lpstr>Calibri</vt:lpstr>
      <vt:lpstr>Corbel</vt:lpstr>
      <vt:lpstr>Wingdings</vt:lpstr>
      <vt:lpstr>Wingdings 2</vt:lpstr>
      <vt:lpstr>Wingdings 3</vt:lpstr>
      <vt:lpstr>Module</vt:lpstr>
      <vt:lpstr>Symphony of the Scriptures</vt:lpstr>
      <vt:lpstr>PowerPoint Presentation</vt:lpstr>
      <vt:lpstr>CHRONOLOGY OF PROPHETS</vt:lpstr>
      <vt:lpstr>PowerPoint Presentation</vt:lpstr>
      <vt:lpstr>Ezekiel the Man</vt:lpstr>
      <vt:lpstr>Who wrote the book?</vt:lpstr>
      <vt:lpstr>Where are we?</vt:lpstr>
      <vt:lpstr>Why is Ezekiel so important?</vt:lpstr>
      <vt:lpstr>What's the point?</vt:lpstr>
      <vt:lpstr>How do I apply this?</vt:lpstr>
      <vt:lpstr>Ezekiel</vt:lpstr>
      <vt:lpstr>Ezekiel’s Call And Commission Chap 1 - 3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Ezekiel</vt:lpstr>
      <vt:lpstr>PowerPoint Presentation</vt:lpstr>
      <vt:lpstr>Destruction of Cities of Edom</vt:lpstr>
      <vt:lpstr>PowerPoint Presentation</vt:lpstr>
      <vt:lpstr>PowerPoint Presentation</vt:lpstr>
      <vt:lpstr>Destruction of City of Tyre</vt:lpstr>
      <vt:lpstr>PowerPoint Presentation</vt:lpstr>
      <vt:lpstr>PowerPoint Presentation</vt:lpstr>
      <vt:lpstr>Ezekiel</vt:lpstr>
      <vt:lpstr>PowerPoint Presentation</vt:lpstr>
      <vt:lpstr>PowerPoint Presentation</vt:lpstr>
      <vt:lpstr>PowerPoint Presentation</vt:lpstr>
      <vt:lpstr>PowerPoint Presentation</vt:lpstr>
      <vt:lpstr>PowerPoint Presentation</vt:lpstr>
      <vt:lpstr>Summary of Ezekiel - Five themes</vt:lpstr>
      <vt:lpstr>Ezekiel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rfink</dc:creator>
  <cp:lastModifiedBy>Ross Fink</cp:lastModifiedBy>
  <cp:revision>164</cp:revision>
  <cp:lastPrinted>2021-10-05T20:53:21Z</cp:lastPrinted>
  <dcterms:created xsi:type="dcterms:W3CDTF">2010-11-07T11:38:16Z</dcterms:created>
  <dcterms:modified xsi:type="dcterms:W3CDTF">2022-12-29T23:58:10Z</dcterms:modified>
</cp:coreProperties>
</file>